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9" r:id="rId3"/>
    <p:sldId id="278" r:id="rId4"/>
    <p:sldId id="257" r:id="rId5"/>
    <p:sldId id="274" r:id="rId6"/>
    <p:sldId id="258" r:id="rId7"/>
    <p:sldId id="262" r:id="rId8"/>
    <p:sldId id="259" r:id="rId9"/>
    <p:sldId id="260" r:id="rId10"/>
    <p:sldId id="261" r:id="rId11"/>
    <p:sldId id="263" r:id="rId12"/>
    <p:sldId id="264" r:id="rId13"/>
    <p:sldId id="273" r:id="rId14"/>
    <p:sldId id="271" r:id="rId15"/>
    <p:sldId id="272" r:id="rId16"/>
    <p:sldId id="265" r:id="rId17"/>
    <p:sldId id="266" r:id="rId18"/>
    <p:sldId id="275" r:id="rId19"/>
    <p:sldId id="277" r:id="rId20"/>
    <p:sldId id="267" r:id="rId21"/>
    <p:sldId id="26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D35B1-6CF5-4510-A963-13D73636BB06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FD92C-A500-42E3-8E93-C4386C966C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81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96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76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87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11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092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532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399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458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42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935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6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5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39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81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27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04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57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78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D92C-A500-42E3-8E93-C4386C966C3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8A4971-B8A9-444E-A704-65CE648FD85C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5E12432-C7D8-4C75-8D61-6963F17DC2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7406640" cy="1472184"/>
          </a:xfrm>
        </p:spPr>
        <p:txBody>
          <a:bodyPr/>
          <a:lstStyle/>
          <a:p>
            <a:r>
              <a:rPr lang="zh-TW" altLang="en-US" dirty="0"/>
              <a:t>經費核銷相關注意事項</a:t>
            </a:r>
          </a:p>
        </p:txBody>
      </p:sp>
    </p:spTree>
    <p:extLst>
      <p:ext uri="{BB962C8B-B14F-4D97-AF65-F5344CB8AC3E}">
        <p14:creationId xmlns:p14="http://schemas.microsoft.com/office/powerpoint/2010/main" val="12462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/>
              <a:t>經費核銷基本概念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統一編號輸入錯誤，應請廠商重新開立發票。</a:t>
            </a: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未輸入本校統編者須加蓋商店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統一發票專用章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原則上當年度憑證，於當年度或計畫執行期限內，完成核銷。 </a:t>
            </a:r>
            <a:endParaRPr lang="ko-KR" altLang="zh-TW" b="1" dirty="0">
              <a:latin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發票開立日期一般為買賣行為履約日。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15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/>
              <a:t>經費核銷基本概念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收銀機發票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長條式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、電子發票及三聯式發票均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可報帳，惟須加註本校統一編號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52024101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收銀機或計算機器開具之統一發票，僅有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貨品代號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者，或標示不明確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請務必於購買當下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購買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加註貨品名稱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並簽名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或附上購物明細單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972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/>
              <a:t>經費核銷基本概念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申請影印費、印刷費或刻印費者，須附樣張始可報帳，報支影印費時，必需填列影印內容（例：○○研習手冊、○○講義）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文具用品請註明品名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、單價及數量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後簽名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申請保險費者，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須附保險名單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，要保單位請寫「國立中興大學」，勿寫「國立中興大學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社」。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報支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便當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，請檢附用餐名單並註明會議或活動事由及起迄時間，須逾用餐時間始得報支。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i="1" u="sng" dirty="0"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b="1" i="1" u="sng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b="1" i="1" u="sng" dirty="0">
                <a:latin typeface="標楷體" pitchFamily="65" charset="-120"/>
                <a:ea typeface="標楷體" pitchFamily="65" charset="-120"/>
              </a:rPr>
              <a:t>個須於購買前</a:t>
            </a:r>
            <a:r>
              <a:rPr lang="en-US" altLang="zh-TW" b="1" i="1" u="sng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i="1" u="sng" dirty="0">
                <a:latin typeface="標楷體" pitchFamily="65" charset="-120"/>
                <a:ea typeface="標楷體" pitchFamily="65" charset="-120"/>
              </a:rPr>
              <a:t>星期至各輔導承辦刊登公告始得購買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lv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63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/>
              <a:t>經費核銷基本概念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金額達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元以上者，除水電、郵電費等依法免取具統一發票者外，應盡量取具統一發票核銷（財政部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81.05.19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台財稅第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811661406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號函）。  </a:t>
            </a: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品名、數量、單價僅寫一批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沒附明細，須加寫品名、單價及數量才可辦理核銷，請務必於購買時寫清楚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0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394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5076056" y="2276872"/>
            <a:ext cx="79208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076056" y="4509120"/>
            <a:ext cx="122413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995936" y="3539851"/>
            <a:ext cx="57606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499"/>
            <a:ext cx="590465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直線圖說文字 2 7"/>
          <p:cNvSpPr/>
          <p:nvPr/>
        </p:nvSpPr>
        <p:spPr>
          <a:xfrm>
            <a:off x="5868144" y="260648"/>
            <a:ext cx="2655391" cy="648072"/>
          </a:xfrm>
          <a:prstGeom prst="borderCallout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三聯抬頭為</a:t>
            </a:r>
            <a:endParaRPr lang="en-US" altLang="zh-TW" dirty="0"/>
          </a:p>
          <a:p>
            <a:pPr algn="ctr"/>
            <a:r>
              <a:rPr lang="zh-TW" altLang="en-US" dirty="0"/>
              <a:t>國立中興大學加統編</a:t>
            </a:r>
          </a:p>
        </p:txBody>
      </p:sp>
      <p:sp>
        <p:nvSpPr>
          <p:cNvPr id="9" name="直線圖說文字 2 8"/>
          <p:cNvSpPr/>
          <p:nvPr/>
        </p:nvSpPr>
        <p:spPr>
          <a:xfrm>
            <a:off x="7308304" y="1052736"/>
            <a:ext cx="1615729" cy="576064"/>
          </a:xfrm>
          <a:prstGeom prst="borderCallout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廠商統一發票專用章</a:t>
            </a:r>
          </a:p>
        </p:txBody>
      </p:sp>
      <p:cxnSp>
        <p:nvCxnSpPr>
          <p:cNvPr id="11" name="直線單箭頭接點 10"/>
          <p:cNvCxnSpPr>
            <a:endCxn id="1027" idx="3"/>
          </p:cNvCxnSpPr>
          <p:nvPr/>
        </p:nvCxnSpPr>
        <p:spPr>
          <a:xfrm>
            <a:off x="6660232" y="2531739"/>
            <a:ext cx="1152127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027" idx="3"/>
          </p:cNvCxnSpPr>
          <p:nvPr/>
        </p:nvCxnSpPr>
        <p:spPr>
          <a:xfrm flipV="1">
            <a:off x="6804248" y="3539851"/>
            <a:ext cx="1008111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028384" y="3140968"/>
            <a:ext cx="895649" cy="6149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扣抵及收執聯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446620" y="1628800"/>
            <a:ext cx="677108" cy="30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發票樣式</a:t>
            </a:r>
          </a:p>
        </p:txBody>
      </p:sp>
    </p:spTree>
    <p:extLst>
      <p:ext uri="{BB962C8B-B14F-4D97-AF65-F5344CB8AC3E}">
        <p14:creationId xmlns:p14="http://schemas.microsoft.com/office/powerpoint/2010/main" val="10564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9" y="980728"/>
            <a:ext cx="8105791" cy="574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187624" y="3401359"/>
            <a:ext cx="792087" cy="2565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簽名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580112" y="3861048"/>
            <a:ext cx="864096" cy="3831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簽名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7020272" y="4184691"/>
            <a:ext cx="1152128" cy="2931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簽名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66927" y="5343666"/>
            <a:ext cx="3672408" cy="65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影印須註明影印資料名稱並簽名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文具用品須註明內容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231223" y="3071533"/>
            <a:ext cx="360040" cy="6596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 flipV="1">
            <a:off x="3231223" y="3731185"/>
            <a:ext cx="864096" cy="6193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1503031" y="3731185"/>
            <a:ext cx="1728192" cy="6639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zh-TW" altLang="en-US" sz="1600" dirty="0"/>
              <a:t>收據須有免用統一發票專用章及負責人章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8172400" y="3071533"/>
            <a:ext cx="675447" cy="1425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6147547" y="3071533"/>
            <a:ext cx="2700300" cy="14255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>
          <a:xfrm>
            <a:off x="8559815" y="4635134"/>
            <a:ext cx="360040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本校統編</a:t>
            </a:r>
          </a:p>
        </p:txBody>
      </p:sp>
    </p:spTree>
    <p:extLst>
      <p:ext uri="{BB962C8B-B14F-4D97-AF65-F5344CB8AC3E}">
        <p14:creationId xmlns:p14="http://schemas.microsoft.com/office/powerpoint/2010/main" val="252924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特殊採購規定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請優先採購「身心障礙福利機構或團體」生產之物品或服務，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大致為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便當、餐盒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「一次購買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（含）以上」、印刷「（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、書籍、刊物等）一次採購金額在新台幣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5,000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元（含）以上者」，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皆須上優先採購平台公告，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如無身心障礙福利機構團體或庇護工場願意承包或其提供之產品、服務不符需求，則可逕洽一般廠商提供。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有「綠色環保標章」之物品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例如衛生紙、影印紙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請參照本校環安中心規定採購。</a:t>
            </a:r>
          </a:p>
        </p:txBody>
      </p:sp>
    </p:spTree>
    <p:extLst>
      <p:ext uri="{BB962C8B-B14F-4D97-AF65-F5344CB8AC3E}">
        <p14:creationId xmlns:p14="http://schemas.microsoft.com/office/powerpoint/2010/main" val="150836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採購及付款方式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估價單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：單價或總價超過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萬元以上，未滿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萬元者，須附上一張估價單。須事先請購通過始得購買取得發票。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付款方式：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未滿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萬元者，可先行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由社團墊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付後，再拿發票或收據來報帳後由學校匯入社團戶頭。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萬元以上者，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不可先行付款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，需事先辦理請購作業，再向廠商拿發票依學校規定報帳後，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由學校直接撥款予廠商</a:t>
            </a:r>
            <a:r>
              <a:rPr lang="zh-TW" altLang="zh-TW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213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演講費付款方式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演講費：請盡量以匯款方式匯入講者戶頭（報支時須檢附印領清冊及存摺影本）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20888"/>
            <a:ext cx="6696744" cy="4026347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2339752" y="263691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2792404" y="263691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3404221" y="263691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6948264" y="2780928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圖說文字 9"/>
          <p:cNvSpPr/>
          <p:nvPr/>
        </p:nvSpPr>
        <p:spPr>
          <a:xfrm>
            <a:off x="7524328" y="3717032"/>
            <a:ext cx="1409360" cy="2376264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備註欄位請註明上課日期、時間及講題</a:t>
            </a:r>
          </a:p>
        </p:txBody>
      </p:sp>
    </p:spTree>
    <p:extLst>
      <p:ext uri="{BB962C8B-B14F-4D97-AF65-F5344CB8AC3E}">
        <p14:creationId xmlns:p14="http://schemas.microsoft.com/office/powerpoint/2010/main" val="3015792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交通費付款方式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交通費：請盡量以匯款方式匯入講者戶頭（報支時須檢附印領清冊、存摺影本、交通費單據實報實銷</a:t>
            </a:r>
            <a:r>
              <a:rPr lang="en-US" altLang="zh-TW" sz="2400" dirty="0"/>
              <a:t>PS</a:t>
            </a:r>
            <a:r>
              <a:rPr lang="zh-TW" altLang="en-US" sz="2400" dirty="0"/>
              <a:t>不得報支計程車費）</a:t>
            </a:r>
            <a:endParaRPr lang="en-US" altLang="zh-TW" sz="2400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80652"/>
            <a:ext cx="6264696" cy="3766583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2511947" y="306896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3102171" y="305349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3692395" y="3068960"/>
            <a:ext cx="15952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7092280" y="306896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圖說文字 9"/>
          <p:cNvSpPr/>
          <p:nvPr/>
        </p:nvSpPr>
        <p:spPr>
          <a:xfrm>
            <a:off x="7524328" y="3717032"/>
            <a:ext cx="1409360" cy="2376264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/>
              <a:t>備註欄位請註明上課日期、時間及講題</a:t>
            </a:r>
          </a:p>
        </p:txBody>
      </p:sp>
    </p:spTree>
    <p:extLst>
      <p:ext uri="{BB962C8B-B14F-4D97-AF65-F5344CB8AC3E}">
        <p14:creationId xmlns:p14="http://schemas.microsoft.com/office/powerpoint/2010/main" val="229356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社團的財務管理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經費控管機制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公開透明機制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月報表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管帳與管錢的差別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內部控制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預算的安排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活動經費結算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19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報帳期限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獲得補助之社團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系學會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必須在活動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，檢附「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國立中興大學自治團體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社團綜合申請資料表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、成果表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及各項單據送課指組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各輔導承辦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，完成報帳程序。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報帳期限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課指組另行宣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133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1324" y="1231776"/>
            <a:ext cx="7314016" cy="1837184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支出憑證如有遺失或供其他用途者，應檢附與原本相符之影本，或其他可資證明之文件，由經手人註明無法提出原本之原因，並簽名。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479966"/>
              </p:ext>
            </p:extLst>
          </p:nvPr>
        </p:nvGraphicFramePr>
        <p:xfrm>
          <a:off x="1547663" y="3068960"/>
          <a:ext cx="6768752" cy="3664278"/>
        </p:xfrm>
        <a:graphic>
          <a:graphicData uri="http://schemas.openxmlformats.org/drawingml/2006/table">
            <a:tbl>
              <a:tblPr/>
              <a:tblGrid>
                <a:gridCol w="164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289">
                <a:tc gridSpan="6">
                  <a:txBody>
                    <a:bodyPr/>
                    <a:lstStyle/>
                    <a:p>
                      <a:pPr algn="ctr"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（機關名稱）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89">
                <a:tc gridSpan="6">
                  <a:txBody>
                    <a:bodyPr/>
                    <a:lstStyle/>
                    <a:p>
                      <a:pPr algn="ctr"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支出證明單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38">
                <a:tc gridSpan="6">
                  <a:txBody>
                    <a:bodyPr/>
                    <a:lstStyle/>
                    <a:p>
                      <a:pPr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                           年　月　日         單位：新臺幣元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89">
                <a:tc gridSpan="6">
                  <a:txBody>
                    <a:bodyPr/>
                    <a:lstStyle/>
                    <a:p>
                      <a:pPr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受領人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66">
                <a:tc>
                  <a:txBody>
                    <a:bodyPr/>
                    <a:lstStyle/>
                    <a:p>
                      <a:pPr algn="just"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姓名或</a:t>
                      </a:r>
                    </a:p>
                    <a:p>
                      <a:pPr algn="just"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名稱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國民身分證或營利事業統一編號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地址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zh-TW" sz="10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577">
                <a:tc>
                  <a:txBody>
                    <a:bodyPr/>
                    <a:lstStyle/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貨物名稱廠牌</a:t>
                      </a:r>
                    </a:p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規格或支出事由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單位</a:t>
                      </a:r>
                    </a:p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數量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zh-TW" sz="10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577">
                <a:tc>
                  <a:txBody>
                    <a:bodyPr/>
                    <a:lstStyle/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單價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實付</a:t>
                      </a:r>
                      <a:b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</a:br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金額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577">
                <a:tc>
                  <a:txBody>
                    <a:bodyPr/>
                    <a:lstStyle/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不能取得</a:t>
                      </a:r>
                    </a:p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單據原因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289">
                <a:tc>
                  <a:txBody>
                    <a:bodyPr/>
                    <a:lstStyle/>
                    <a:p>
                      <a:pPr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經手人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-TW" sz="17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-TW" sz="17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-TW" sz="100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標楷體"/>
                        </a:rPr>
                        <a:t>　</a:t>
                      </a:r>
                      <a:endParaRPr lang="zh-TW" sz="15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/>
                      <a:r>
                        <a:rPr lang="zh-TW" sz="15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5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報帳原則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正式社團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於每學期提預算表至各輔導承辦，課指組審議後通知各社團本學期補助款總額。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系學會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可申請教育部高教深耕計畫，補助講座鐘點費、交通費、參訪行程等。</a:t>
            </a:r>
          </a:p>
        </p:txBody>
      </p:sp>
    </p:spTree>
    <p:extLst>
      <p:ext uri="{BB962C8B-B14F-4D97-AF65-F5344CB8AC3E}">
        <p14:creationId xmlns:p14="http://schemas.microsoft.com/office/powerpoint/2010/main" val="224229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報帳原則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各社團活動申請支付款項，應本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對所提出之支出憑證之支付事實真實性負責，如有不實應負相關責任。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貪污治罪條例</a:t>
            </a: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違反採購法、圖利特定廠商</a:t>
            </a: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詐欺罪—如未出差，詐領公款</a:t>
            </a:r>
          </a:p>
        </p:txBody>
      </p:sp>
    </p:spTree>
    <p:extLst>
      <p:ext uri="{BB962C8B-B14F-4D97-AF65-F5344CB8AC3E}">
        <p14:creationId xmlns:p14="http://schemas.microsoft.com/office/powerpoint/2010/main" val="278254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報帳步驟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各社團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系學會於活動舉辦前如須申請補助應先填寫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國立中興大學自治團體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社團綜合申請資料表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敍明活動各項所需經費明細及需申請之補助款項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，經指導老師簽名後送各輔導承辦人核准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核准後各社團將會收到一張上開表單影本，再於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活動後將相關單據及發票送至課指組辦理核銷</a:t>
            </a:r>
          </a:p>
        </p:txBody>
      </p:sp>
    </p:spTree>
    <p:extLst>
      <p:ext uri="{BB962C8B-B14F-4D97-AF65-F5344CB8AC3E}">
        <p14:creationId xmlns:p14="http://schemas.microsoft.com/office/powerpoint/2010/main" val="173157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/>
              <a:t>經費核銷基本概念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各社團支付款項，應取得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統一發票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或相關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單據。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請同學盡量檢具發票，因為資本額超過某一標準之廠商是一定要開立發票的，有的廠商為逃漏稅捐，常不開發票而給收據。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49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/>
              <a:t>經費核銷基本概念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單據均應註明廠商之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店章、店名及地址要清晰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，發票的店章中必須有廠商統一編號、店名、地址及負責人姓名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收據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須加蓋免用統一發票專用章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負責人之私章</a:t>
            </a:r>
            <a:r>
              <a:rPr lang="zh-TW" altLang="zh-TW" dirty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236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544616" cy="868958"/>
          </a:xfrm>
        </p:spPr>
        <p:txBody>
          <a:bodyPr>
            <a:noAutofit/>
          </a:bodyPr>
          <a:lstStyle/>
          <a:p>
            <a:r>
              <a:rPr lang="en-US" altLang="zh-TW" sz="4400" b="1" dirty="0"/>
              <a:t> </a:t>
            </a:r>
            <a:r>
              <a:rPr lang="zh-TW" altLang="zh-TW" sz="4400" b="1" dirty="0"/>
              <a:t>經費核銷基本概念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二聯式發票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報帳，抬頭須寫國立中興大學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三聯式發票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報帳，須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寫上本校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統一編號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52024101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及國立中興大學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，並將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收執聯」及「扣抵聯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」一併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送課指組。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抬頭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請勿寫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「國立中興大學＊＊社」。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610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4400" b="1" dirty="0"/>
              <a:t>經費核銷基本概念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發票或收據內容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品名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若為貨號或代碼編列者須加註中文名稱並簽名。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數量、單價及總價需填寫清楚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最下面之總計須以國字大寫填寫。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國字大寫如下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範例：壹、貳、參、肆、伍、陸、柒、捌、玖、拾。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如有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塗改，必須請廠商重新開立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9837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1385</TotalTime>
  <Words>1384</Words>
  <Application>Microsoft Office PowerPoint</Application>
  <PresentationFormat>如螢幕大小 (4:3)</PresentationFormat>
  <Paragraphs>134</Paragraphs>
  <Slides>21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HY엽서L</vt:lpstr>
      <vt:lpstr>微軟正黑體</vt:lpstr>
      <vt:lpstr>新細明體</vt:lpstr>
      <vt:lpstr>標楷體</vt:lpstr>
      <vt:lpstr>Calibri</vt:lpstr>
      <vt:lpstr>Gill Sans MT</vt:lpstr>
      <vt:lpstr>Verdana</vt:lpstr>
      <vt:lpstr>Wingdings 2</vt:lpstr>
      <vt:lpstr>夏至</vt:lpstr>
      <vt:lpstr>經費核銷相關注意事項</vt:lpstr>
      <vt:lpstr>社團的財務管理</vt:lpstr>
      <vt:lpstr>報帳原則</vt:lpstr>
      <vt:lpstr>報帳原則</vt:lpstr>
      <vt:lpstr>報帳步驟</vt:lpstr>
      <vt:lpstr>經費核銷基本概念</vt:lpstr>
      <vt:lpstr>經費核銷基本概念</vt:lpstr>
      <vt:lpstr> 經費核銷基本概念</vt:lpstr>
      <vt:lpstr>經費核銷基本概念</vt:lpstr>
      <vt:lpstr>經費核銷基本概念</vt:lpstr>
      <vt:lpstr>經費核銷基本概念</vt:lpstr>
      <vt:lpstr>經費核銷基本概念</vt:lpstr>
      <vt:lpstr>經費核銷基本概念</vt:lpstr>
      <vt:lpstr>PowerPoint 簡報</vt:lpstr>
      <vt:lpstr>PowerPoint 簡報</vt:lpstr>
      <vt:lpstr>特殊採購規定</vt:lpstr>
      <vt:lpstr>採購及付款方式</vt:lpstr>
      <vt:lpstr>演講費付款方式</vt:lpstr>
      <vt:lpstr>交通費付款方式</vt:lpstr>
      <vt:lpstr>報帳期限</vt:lpstr>
      <vt:lpstr>其它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簡幼娟</dc:creator>
  <cp:lastModifiedBy>子喻</cp:lastModifiedBy>
  <cp:revision>37</cp:revision>
  <dcterms:created xsi:type="dcterms:W3CDTF">2014-06-19T06:46:13Z</dcterms:created>
  <dcterms:modified xsi:type="dcterms:W3CDTF">2019-09-10T09:01:07Z</dcterms:modified>
</cp:coreProperties>
</file>