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35"/>
  </p:notesMasterIdLst>
  <p:sldIdLst>
    <p:sldId id="256" r:id="rId2"/>
    <p:sldId id="257" r:id="rId3"/>
    <p:sldId id="322" r:id="rId4"/>
    <p:sldId id="261" r:id="rId5"/>
    <p:sldId id="263" r:id="rId6"/>
    <p:sldId id="318" r:id="rId7"/>
    <p:sldId id="319" r:id="rId8"/>
    <p:sldId id="295" r:id="rId9"/>
    <p:sldId id="296" r:id="rId10"/>
    <p:sldId id="315" r:id="rId11"/>
    <p:sldId id="260" r:id="rId12"/>
    <p:sldId id="270" r:id="rId13"/>
    <p:sldId id="297" r:id="rId14"/>
    <p:sldId id="298" r:id="rId15"/>
    <p:sldId id="299" r:id="rId16"/>
    <p:sldId id="289" r:id="rId17"/>
    <p:sldId id="300" r:id="rId18"/>
    <p:sldId id="317" r:id="rId19"/>
    <p:sldId id="282" r:id="rId20"/>
    <p:sldId id="32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27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Playfair Display" panose="00000500000000000000"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Tinos" panose="02020500000000000000" charset="0"/>
      <p:regular r:id="rId48"/>
      <p:bold r:id="rId49"/>
      <p:italic r:id="rId50"/>
      <p:boldItalic r:id="rId51"/>
    </p:embeddedFont>
    <p:embeddedFont>
      <p:font typeface="標楷體" panose="03000509000000000000" pitchFamily="65" charset="-12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C77CE9-B276-4AB6-A952-685470D25459}">
  <a:tblStyle styleId="{FEC77CE9-B276-4AB6-A952-685470D2545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1328446-1801-40F4-9D5D-7B887D8A4E9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775" y="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41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0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36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69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d9e327104c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d9e327104c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244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778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9e327104c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d9e327104c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334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70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9094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1253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286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838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101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689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17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42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800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693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179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586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8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83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46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93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pic>
        <p:nvPicPr>
          <p:cNvPr id="10" name="Google Shape;10;p2" descr="organic-01.png"/>
          <p:cNvPicPr preferRelativeResize="0"/>
          <p:nvPr/>
        </p:nvPicPr>
        <p:blipFill>
          <a:blip r:embed="rId2">
            <a:alphaModFix amt="30000"/>
          </a:blip>
          <a:stretch>
            <a:fillRect/>
          </a:stretch>
        </p:blipFill>
        <p:spPr>
          <a:xfrm>
            <a:off x="0" y="0"/>
            <a:ext cx="9144000" cy="5143500"/>
          </a:xfrm>
          <a:prstGeom prst="rect">
            <a:avLst/>
          </a:prstGeom>
          <a:noFill/>
          <a:ln>
            <a:noFill/>
          </a:ln>
        </p:spPr>
      </p:pic>
      <p:sp>
        <p:nvSpPr>
          <p:cNvPr id="11" name="Google Shape;11;p2"/>
          <p:cNvSpPr/>
          <p:nvPr/>
        </p:nvSpPr>
        <p:spPr>
          <a:xfrm>
            <a:off x="2022375" y="1022175"/>
            <a:ext cx="5099400" cy="3135900"/>
          </a:xfrm>
          <a:prstGeom prst="rect">
            <a:avLst/>
          </a:prstGeom>
          <a:solidFill>
            <a:schemeClr val="l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txBox="1">
            <a:spLocks noGrp="1"/>
          </p:cNvSpPr>
          <p:nvPr>
            <p:ph type="ctrTitle"/>
          </p:nvPr>
        </p:nvSpPr>
        <p:spPr>
          <a:xfrm>
            <a:off x="2510400" y="2092225"/>
            <a:ext cx="412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3" name="Google Shape;13;p2"/>
          <p:cNvSpPr/>
          <p:nvPr/>
        </p:nvSpPr>
        <p:spPr>
          <a:xfrm>
            <a:off x="4162050" y="756837"/>
            <a:ext cx="819900" cy="8199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21"/>
        <p:cNvGrpSpPr/>
        <p:nvPr/>
      </p:nvGrpSpPr>
      <p:grpSpPr>
        <a:xfrm>
          <a:off x="0" y="0"/>
          <a:ext cx="0" cy="0"/>
          <a:chOff x="0" y="0"/>
          <a:chExt cx="0" cy="0"/>
        </a:xfrm>
      </p:grpSpPr>
      <p:pic>
        <p:nvPicPr>
          <p:cNvPr id="22" name="Google Shape;22;p4"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23" name="Google Shape;23;p4"/>
          <p:cNvSpPr/>
          <p:nvPr/>
        </p:nvSpPr>
        <p:spPr>
          <a:xfrm>
            <a:off x="880525" y="1098363"/>
            <a:ext cx="7383000" cy="31359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4162050" y="833037"/>
            <a:ext cx="819900" cy="819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body" idx="1"/>
          </p:nvPr>
        </p:nvSpPr>
        <p:spPr>
          <a:xfrm>
            <a:off x="1493850" y="1933200"/>
            <a:ext cx="6156300" cy="819900"/>
          </a:xfrm>
          <a:prstGeom prst="rect">
            <a:avLst/>
          </a:prstGeom>
        </p:spPr>
        <p:txBody>
          <a:bodyPr spcFirstLastPara="1" wrap="square" lIns="91425" tIns="91425" rIns="91425" bIns="91425" anchor="t" anchorCtr="0">
            <a:noAutofit/>
          </a:bodyPr>
          <a:lstStyle>
            <a:lvl1pPr marL="457200" lvl="0" indent="-381000" algn="ctr" rtl="0">
              <a:lnSpc>
                <a:spcPct val="115000"/>
              </a:lnSpc>
              <a:spcBef>
                <a:spcPts val="60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1pPr>
            <a:lvl2pPr marL="914400" lvl="1"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2pPr>
            <a:lvl3pPr marL="1371600" lvl="2"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3pPr>
            <a:lvl4pPr marL="1828800" lvl="3"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4pPr>
            <a:lvl5pPr marL="2286000" lvl="4"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5pPr>
            <a:lvl6pPr marL="2743200" lvl="5"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6pPr>
            <a:lvl7pPr marL="3200400" lvl="6"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7pPr>
            <a:lvl8pPr marL="3657600" lvl="7"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8pPr>
            <a:lvl9pPr marL="4114800" lvl="8" indent="-381000" algn="ctr">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9pPr>
          </a:lstStyle>
          <a:p>
            <a:endParaRPr/>
          </a:p>
        </p:txBody>
      </p:sp>
      <p:sp>
        <p:nvSpPr>
          <p:cNvPr id="26" name="Google Shape;26;p4"/>
          <p:cNvSpPr txBox="1"/>
          <p:nvPr/>
        </p:nvSpPr>
        <p:spPr>
          <a:xfrm>
            <a:off x="3593400" y="8249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dk1"/>
                </a:solidFill>
                <a:latin typeface="Tinos"/>
                <a:ea typeface="Tinos"/>
                <a:cs typeface="Tinos"/>
                <a:sym typeface="Tinos"/>
              </a:rPr>
              <a:t>“</a:t>
            </a:r>
            <a:endParaRPr sz="6000" b="1">
              <a:solidFill>
                <a:schemeClr val="dk1"/>
              </a:solidFill>
              <a:latin typeface="Tinos"/>
              <a:ea typeface="Tinos"/>
              <a:cs typeface="Tinos"/>
              <a:sym typeface="Tinos"/>
            </a:endParaRPr>
          </a:p>
        </p:txBody>
      </p:sp>
      <p:sp>
        <p:nvSpPr>
          <p:cNvPr id="27" name="Google Shape;2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atin typeface="Playfair Display"/>
                <a:ea typeface="Playfair Display"/>
                <a:cs typeface="Playfair Display"/>
                <a:sym typeface="Playfair Display"/>
              </a:defRPr>
            </a:lvl1pPr>
            <a:lvl2pPr lvl="1" algn="ctr">
              <a:buNone/>
              <a:defRPr>
                <a:latin typeface="Playfair Display"/>
                <a:ea typeface="Playfair Display"/>
                <a:cs typeface="Playfair Display"/>
                <a:sym typeface="Playfair Display"/>
              </a:defRPr>
            </a:lvl2pPr>
            <a:lvl3pPr lvl="2" algn="ctr">
              <a:buNone/>
              <a:defRPr>
                <a:latin typeface="Playfair Display"/>
                <a:ea typeface="Playfair Display"/>
                <a:cs typeface="Playfair Display"/>
                <a:sym typeface="Playfair Display"/>
              </a:defRPr>
            </a:lvl3pPr>
            <a:lvl4pPr lvl="3" algn="ctr">
              <a:buNone/>
              <a:defRPr>
                <a:latin typeface="Playfair Display"/>
                <a:ea typeface="Playfair Display"/>
                <a:cs typeface="Playfair Display"/>
                <a:sym typeface="Playfair Display"/>
              </a:defRPr>
            </a:lvl4pPr>
            <a:lvl5pPr lvl="4" algn="ctr">
              <a:buNone/>
              <a:defRPr>
                <a:latin typeface="Playfair Display"/>
                <a:ea typeface="Playfair Display"/>
                <a:cs typeface="Playfair Display"/>
                <a:sym typeface="Playfair Display"/>
              </a:defRPr>
            </a:lvl5pPr>
            <a:lvl6pPr lvl="5" algn="ctr">
              <a:buNone/>
              <a:defRPr>
                <a:latin typeface="Playfair Display"/>
                <a:ea typeface="Playfair Display"/>
                <a:cs typeface="Playfair Display"/>
                <a:sym typeface="Playfair Display"/>
              </a:defRPr>
            </a:lvl6pPr>
            <a:lvl7pPr lvl="6" algn="ctr">
              <a:buNone/>
              <a:defRPr>
                <a:latin typeface="Playfair Display"/>
                <a:ea typeface="Playfair Display"/>
                <a:cs typeface="Playfair Display"/>
                <a:sym typeface="Playfair Display"/>
              </a:defRPr>
            </a:lvl7pPr>
            <a:lvl8pPr lvl="7" algn="ctr">
              <a:buNone/>
              <a:defRPr>
                <a:latin typeface="Playfair Display"/>
                <a:ea typeface="Playfair Display"/>
                <a:cs typeface="Playfair Display"/>
                <a:sym typeface="Playfair Display"/>
              </a:defRPr>
            </a:lvl8pPr>
            <a:lvl9pPr lvl="8" algn="ctr">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dk1"/>
        </a:solidFill>
        <a:effectLst/>
      </p:bgPr>
    </p:bg>
    <p:spTree>
      <p:nvGrpSpPr>
        <p:cNvPr id="1" name="Shape 28"/>
        <p:cNvGrpSpPr/>
        <p:nvPr/>
      </p:nvGrpSpPr>
      <p:grpSpPr>
        <a:xfrm>
          <a:off x="0" y="0"/>
          <a:ext cx="0" cy="0"/>
          <a:chOff x="0" y="0"/>
          <a:chExt cx="0" cy="0"/>
        </a:xfrm>
      </p:grpSpPr>
      <p:pic>
        <p:nvPicPr>
          <p:cNvPr id="29" name="Google Shape;29;p5"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30" name="Google Shape;30;p5"/>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539023" y="536390"/>
            <a:ext cx="1613400" cy="8574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800"/>
              <a:buNone/>
              <a:defRPr>
                <a:solidFill>
                  <a:schemeClr val="lt1"/>
                </a:solidFill>
              </a:defRPr>
            </a:lvl1pPr>
            <a:lvl2pPr lvl="1" algn="r">
              <a:spcBef>
                <a:spcPts val="0"/>
              </a:spcBef>
              <a:spcAft>
                <a:spcPts val="0"/>
              </a:spcAft>
              <a:buClr>
                <a:schemeClr val="lt1"/>
              </a:buClr>
              <a:buSzPts val="1800"/>
              <a:buNone/>
              <a:defRPr>
                <a:solidFill>
                  <a:schemeClr val="lt1"/>
                </a:solidFill>
              </a:defRPr>
            </a:lvl2pPr>
            <a:lvl3pPr lvl="2" algn="r">
              <a:spcBef>
                <a:spcPts val="0"/>
              </a:spcBef>
              <a:spcAft>
                <a:spcPts val="0"/>
              </a:spcAft>
              <a:buClr>
                <a:schemeClr val="lt1"/>
              </a:buClr>
              <a:buSzPts val="1800"/>
              <a:buNone/>
              <a:defRPr>
                <a:solidFill>
                  <a:schemeClr val="lt1"/>
                </a:solidFill>
              </a:defRPr>
            </a:lvl3pPr>
            <a:lvl4pPr lvl="3" algn="r">
              <a:spcBef>
                <a:spcPts val="0"/>
              </a:spcBef>
              <a:spcAft>
                <a:spcPts val="0"/>
              </a:spcAft>
              <a:buClr>
                <a:schemeClr val="lt1"/>
              </a:buClr>
              <a:buSzPts val="1800"/>
              <a:buNone/>
              <a:defRPr>
                <a:solidFill>
                  <a:schemeClr val="lt1"/>
                </a:solidFill>
              </a:defRPr>
            </a:lvl4pPr>
            <a:lvl5pPr lvl="4" algn="r">
              <a:spcBef>
                <a:spcPts val="0"/>
              </a:spcBef>
              <a:spcAft>
                <a:spcPts val="0"/>
              </a:spcAft>
              <a:buClr>
                <a:schemeClr val="lt1"/>
              </a:buClr>
              <a:buSzPts val="1800"/>
              <a:buNone/>
              <a:defRPr>
                <a:solidFill>
                  <a:schemeClr val="lt1"/>
                </a:solidFill>
              </a:defRPr>
            </a:lvl5pPr>
            <a:lvl6pPr lvl="5" algn="r">
              <a:spcBef>
                <a:spcPts val="0"/>
              </a:spcBef>
              <a:spcAft>
                <a:spcPts val="0"/>
              </a:spcAft>
              <a:buClr>
                <a:schemeClr val="lt1"/>
              </a:buClr>
              <a:buSzPts val="1800"/>
              <a:buNone/>
              <a:defRPr>
                <a:solidFill>
                  <a:schemeClr val="lt1"/>
                </a:solidFill>
              </a:defRPr>
            </a:lvl6pPr>
            <a:lvl7pPr lvl="6" algn="r">
              <a:spcBef>
                <a:spcPts val="0"/>
              </a:spcBef>
              <a:spcAft>
                <a:spcPts val="0"/>
              </a:spcAft>
              <a:buClr>
                <a:schemeClr val="lt1"/>
              </a:buClr>
              <a:buSzPts val="1800"/>
              <a:buNone/>
              <a:defRPr>
                <a:solidFill>
                  <a:schemeClr val="lt1"/>
                </a:solidFill>
              </a:defRPr>
            </a:lvl7pPr>
            <a:lvl8pPr lvl="7" algn="r">
              <a:spcBef>
                <a:spcPts val="0"/>
              </a:spcBef>
              <a:spcAft>
                <a:spcPts val="0"/>
              </a:spcAft>
              <a:buClr>
                <a:schemeClr val="lt1"/>
              </a:buClr>
              <a:buSzPts val="1800"/>
              <a:buNone/>
              <a:defRPr>
                <a:solidFill>
                  <a:schemeClr val="lt1"/>
                </a:solidFill>
              </a:defRPr>
            </a:lvl8pPr>
            <a:lvl9pPr lvl="8" algn="r">
              <a:spcBef>
                <a:spcPts val="0"/>
              </a:spcBef>
              <a:spcAft>
                <a:spcPts val="0"/>
              </a:spcAft>
              <a:buClr>
                <a:schemeClr val="lt1"/>
              </a:buClr>
              <a:buSzPts val="1800"/>
              <a:buNone/>
              <a:defRPr>
                <a:solidFill>
                  <a:schemeClr val="lt1"/>
                </a:solidFill>
              </a:defRPr>
            </a:lvl9pPr>
          </a:lstStyle>
          <a:p>
            <a:endParaRPr/>
          </a:p>
        </p:txBody>
      </p:sp>
      <p:sp>
        <p:nvSpPr>
          <p:cNvPr id="33" name="Google Shape;33;p5"/>
          <p:cNvSpPr txBox="1">
            <a:spLocks noGrp="1"/>
          </p:cNvSpPr>
          <p:nvPr>
            <p:ph type="body" idx="1"/>
          </p:nvPr>
        </p:nvSpPr>
        <p:spPr>
          <a:xfrm>
            <a:off x="2798250" y="958750"/>
            <a:ext cx="5503800" cy="3240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4" name="Google Shape;34;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dk1"/>
        </a:solidFill>
        <a:effectLst/>
      </p:bgPr>
    </p:bg>
    <p:spTree>
      <p:nvGrpSpPr>
        <p:cNvPr id="1" name="Shape 41"/>
        <p:cNvGrpSpPr/>
        <p:nvPr/>
      </p:nvGrpSpPr>
      <p:grpSpPr>
        <a:xfrm>
          <a:off x="0" y="0"/>
          <a:ext cx="0" cy="0"/>
          <a:chOff x="0" y="0"/>
          <a:chExt cx="0" cy="0"/>
        </a:xfrm>
      </p:grpSpPr>
      <p:pic>
        <p:nvPicPr>
          <p:cNvPr id="42" name="Google Shape;42;p7" descr="organic-02.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43" name="Google Shape;43;p7"/>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534610" y="541179"/>
            <a:ext cx="1613400" cy="8574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800"/>
              <a:buNone/>
              <a:defRPr>
                <a:solidFill>
                  <a:schemeClr val="lt1"/>
                </a:solidFill>
              </a:defRPr>
            </a:lvl1pPr>
            <a:lvl2pPr lvl="1" algn="r">
              <a:spcBef>
                <a:spcPts val="0"/>
              </a:spcBef>
              <a:spcAft>
                <a:spcPts val="0"/>
              </a:spcAft>
              <a:buClr>
                <a:schemeClr val="lt1"/>
              </a:buClr>
              <a:buSzPts val="1800"/>
              <a:buNone/>
              <a:defRPr>
                <a:solidFill>
                  <a:schemeClr val="lt1"/>
                </a:solidFill>
              </a:defRPr>
            </a:lvl2pPr>
            <a:lvl3pPr lvl="2" algn="r">
              <a:spcBef>
                <a:spcPts val="0"/>
              </a:spcBef>
              <a:spcAft>
                <a:spcPts val="0"/>
              </a:spcAft>
              <a:buClr>
                <a:schemeClr val="lt1"/>
              </a:buClr>
              <a:buSzPts val="1800"/>
              <a:buNone/>
              <a:defRPr>
                <a:solidFill>
                  <a:schemeClr val="lt1"/>
                </a:solidFill>
              </a:defRPr>
            </a:lvl3pPr>
            <a:lvl4pPr lvl="3" algn="r">
              <a:spcBef>
                <a:spcPts val="0"/>
              </a:spcBef>
              <a:spcAft>
                <a:spcPts val="0"/>
              </a:spcAft>
              <a:buClr>
                <a:schemeClr val="lt1"/>
              </a:buClr>
              <a:buSzPts val="1800"/>
              <a:buNone/>
              <a:defRPr>
                <a:solidFill>
                  <a:schemeClr val="lt1"/>
                </a:solidFill>
              </a:defRPr>
            </a:lvl4pPr>
            <a:lvl5pPr lvl="4" algn="r">
              <a:spcBef>
                <a:spcPts val="0"/>
              </a:spcBef>
              <a:spcAft>
                <a:spcPts val="0"/>
              </a:spcAft>
              <a:buClr>
                <a:schemeClr val="lt1"/>
              </a:buClr>
              <a:buSzPts val="1800"/>
              <a:buNone/>
              <a:defRPr>
                <a:solidFill>
                  <a:schemeClr val="lt1"/>
                </a:solidFill>
              </a:defRPr>
            </a:lvl5pPr>
            <a:lvl6pPr lvl="5" algn="r">
              <a:spcBef>
                <a:spcPts val="0"/>
              </a:spcBef>
              <a:spcAft>
                <a:spcPts val="0"/>
              </a:spcAft>
              <a:buClr>
                <a:schemeClr val="lt1"/>
              </a:buClr>
              <a:buSzPts val="1800"/>
              <a:buNone/>
              <a:defRPr>
                <a:solidFill>
                  <a:schemeClr val="lt1"/>
                </a:solidFill>
              </a:defRPr>
            </a:lvl6pPr>
            <a:lvl7pPr lvl="6" algn="r">
              <a:spcBef>
                <a:spcPts val="0"/>
              </a:spcBef>
              <a:spcAft>
                <a:spcPts val="0"/>
              </a:spcAft>
              <a:buClr>
                <a:schemeClr val="lt1"/>
              </a:buClr>
              <a:buSzPts val="1800"/>
              <a:buNone/>
              <a:defRPr>
                <a:solidFill>
                  <a:schemeClr val="lt1"/>
                </a:solidFill>
              </a:defRPr>
            </a:lvl7pPr>
            <a:lvl8pPr lvl="7" algn="r">
              <a:spcBef>
                <a:spcPts val="0"/>
              </a:spcBef>
              <a:spcAft>
                <a:spcPts val="0"/>
              </a:spcAft>
              <a:buClr>
                <a:schemeClr val="lt1"/>
              </a:buClr>
              <a:buSzPts val="1800"/>
              <a:buNone/>
              <a:defRPr>
                <a:solidFill>
                  <a:schemeClr val="lt1"/>
                </a:solidFill>
              </a:defRPr>
            </a:lvl8pPr>
            <a:lvl9pPr lvl="8" algn="r">
              <a:spcBef>
                <a:spcPts val="0"/>
              </a:spcBef>
              <a:spcAft>
                <a:spcPts val="0"/>
              </a:spcAft>
              <a:buClr>
                <a:schemeClr val="lt1"/>
              </a:buClr>
              <a:buSzPts val="1800"/>
              <a:buNone/>
              <a:defRPr>
                <a:solidFill>
                  <a:schemeClr val="lt1"/>
                </a:solidFill>
              </a:defRPr>
            </a:lvl9pPr>
          </a:lstStyle>
          <a:p>
            <a:endParaRPr/>
          </a:p>
        </p:txBody>
      </p:sp>
      <p:sp>
        <p:nvSpPr>
          <p:cNvPr id="46" name="Google Shape;46;p7"/>
          <p:cNvSpPr txBox="1">
            <a:spLocks noGrp="1"/>
          </p:cNvSpPr>
          <p:nvPr>
            <p:ph type="body" idx="1"/>
          </p:nvPr>
        </p:nvSpPr>
        <p:spPr>
          <a:xfrm>
            <a:off x="2757725" y="1123950"/>
            <a:ext cx="2700600" cy="3096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7"/>
          <p:cNvSpPr txBox="1">
            <a:spLocks noGrp="1"/>
          </p:cNvSpPr>
          <p:nvPr>
            <p:ph type="body" idx="2"/>
          </p:nvPr>
        </p:nvSpPr>
        <p:spPr>
          <a:xfrm>
            <a:off x="5620903" y="1123950"/>
            <a:ext cx="2700600" cy="3096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hort Title only">
  <p:cSld name="TITLE_ONLY_1">
    <p:bg>
      <p:bgPr>
        <a:solidFill>
          <a:schemeClr val="dk1"/>
        </a:solidFill>
        <a:effectLst/>
      </p:bgPr>
    </p:bg>
    <p:spTree>
      <p:nvGrpSpPr>
        <p:cNvPr id="1" name="Shape 63"/>
        <p:cNvGrpSpPr/>
        <p:nvPr/>
      </p:nvGrpSpPr>
      <p:grpSpPr>
        <a:xfrm>
          <a:off x="0" y="0"/>
          <a:ext cx="0" cy="0"/>
          <a:chOff x="0" y="0"/>
          <a:chExt cx="0" cy="0"/>
        </a:xfrm>
      </p:grpSpPr>
      <p:pic>
        <p:nvPicPr>
          <p:cNvPr id="64" name="Google Shape;64;p10"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65" name="Google Shape;65;p10"/>
          <p:cNvSpPr/>
          <p:nvPr/>
        </p:nvSpPr>
        <p:spPr>
          <a:xfrm>
            <a:off x="404975" y="441145"/>
            <a:ext cx="1980300" cy="6717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title"/>
          </p:nvPr>
        </p:nvSpPr>
        <p:spPr>
          <a:xfrm>
            <a:off x="404975" y="441150"/>
            <a:ext cx="1832400" cy="6717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1800"/>
              <a:buNone/>
              <a:defRPr>
                <a:solidFill>
                  <a:schemeClr val="lt1"/>
                </a:solidFill>
              </a:defRPr>
            </a:lvl1pPr>
            <a:lvl2pPr lvl="1" algn="r" rtl="0">
              <a:spcBef>
                <a:spcPts val="0"/>
              </a:spcBef>
              <a:spcAft>
                <a:spcPts val="0"/>
              </a:spcAft>
              <a:buClr>
                <a:schemeClr val="lt1"/>
              </a:buClr>
              <a:buSzPts val="1800"/>
              <a:buNone/>
              <a:defRPr>
                <a:solidFill>
                  <a:schemeClr val="lt1"/>
                </a:solidFill>
              </a:defRPr>
            </a:lvl2pPr>
            <a:lvl3pPr lvl="2" algn="r" rtl="0">
              <a:spcBef>
                <a:spcPts val="0"/>
              </a:spcBef>
              <a:spcAft>
                <a:spcPts val="0"/>
              </a:spcAft>
              <a:buClr>
                <a:schemeClr val="lt1"/>
              </a:buClr>
              <a:buSzPts val="1800"/>
              <a:buNone/>
              <a:defRPr>
                <a:solidFill>
                  <a:schemeClr val="lt1"/>
                </a:solidFill>
              </a:defRPr>
            </a:lvl3pPr>
            <a:lvl4pPr lvl="3" algn="r" rtl="0">
              <a:spcBef>
                <a:spcPts val="0"/>
              </a:spcBef>
              <a:spcAft>
                <a:spcPts val="0"/>
              </a:spcAft>
              <a:buClr>
                <a:schemeClr val="lt1"/>
              </a:buClr>
              <a:buSzPts val="1800"/>
              <a:buNone/>
              <a:defRPr>
                <a:solidFill>
                  <a:schemeClr val="lt1"/>
                </a:solidFill>
              </a:defRPr>
            </a:lvl4pPr>
            <a:lvl5pPr lvl="4" algn="r" rtl="0">
              <a:spcBef>
                <a:spcPts val="0"/>
              </a:spcBef>
              <a:spcAft>
                <a:spcPts val="0"/>
              </a:spcAft>
              <a:buClr>
                <a:schemeClr val="lt1"/>
              </a:buClr>
              <a:buSzPts val="1800"/>
              <a:buNone/>
              <a:defRPr>
                <a:solidFill>
                  <a:schemeClr val="lt1"/>
                </a:solidFill>
              </a:defRPr>
            </a:lvl5pPr>
            <a:lvl6pPr lvl="5" algn="r" rtl="0">
              <a:spcBef>
                <a:spcPts val="0"/>
              </a:spcBef>
              <a:spcAft>
                <a:spcPts val="0"/>
              </a:spcAft>
              <a:buClr>
                <a:schemeClr val="lt1"/>
              </a:buClr>
              <a:buSzPts val="1800"/>
              <a:buNone/>
              <a:defRPr>
                <a:solidFill>
                  <a:schemeClr val="lt1"/>
                </a:solidFill>
              </a:defRPr>
            </a:lvl6pPr>
            <a:lvl7pPr lvl="6" algn="r" rtl="0">
              <a:spcBef>
                <a:spcPts val="0"/>
              </a:spcBef>
              <a:spcAft>
                <a:spcPts val="0"/>
              </a:spcAft>
              <a:buClr>
                <a:schemeClr val="lt1"/>
              </a:buClr>
              <a:buSzPts val="1800"/>
              <a:buNone/>
              <a:defRPr>
                <a:solidFill>
                  <a:schemeClr val="lt1"/>
                </a:solidFill>
              </a:defRPr>
            </a:lvl7pPr>
            <a:lvl8pPr lvl="7" algn="r" rtl="0">
              <a:spcBef>
                <a:spcPts val="0"/>
              </a:spcBef>
              <a:spcAft>
                <a:spcPts val="0"/>
              </a:spcAft>
              <a:buClr>
                <a:schemeClr val="lt1"/>
              </a:buClr>
              <a:buSzPts val="1800"/>
              <a:buNone/>
              <a:defRPr>
                <a:solidFill>
                  <a:schemeClr val="lt1"/>
                </a:solidFill>
              </a:defRPr>
            </a:lvl8pPr>
            <a:lvl9pPr lvl="8" algn="r" rtl="0">
              <a:spcBef>
                <a:spcPts val="0"/>
              </a:spcBef>
              <a:spcAft>
                <a:spcPts val="0"/>
              </a:spcAft>
              <a:buClr>
                <a:schemeClr val="lt1"/>
              </a:buClr>
              <a:buSzPts val="1800"/>
              <a:buNone/>
              <a:defRPr>
                <a:solidFill>
                  <a:schemeClr val="lt1"/>
                </a:solidFill>
              </a:defRPr>
            </a:lvl9pPr>
          </a:lstStyle>
          <a:p>
            <a:endParaRPr/>
          </a:p>
        </p:txBody>
      </p:sp>
      <p:sp>
        <p:nvSpPr>
          <p:cNvPr id="67" name="Google Shape;67;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zigzag">
  <p:cSld name="BLANK_1_1">
    <p:bg>
      <p:bgPr>
        <a:solidFill>
          <a:schemeClr val="dk1"/>
        </a:solidFill>
        <a:effectLst/>
      </p:bgPr>
    </p:bg>
    <p:spTree>
      <p:nvGrpSpPr>
        <p:cNvPr id="1" name="Shape 80"/>
        <p:cNvGrpSpPr/>
        <p:nvPr/>
      </p:nvGrpSpPr>
      <p:grpSpPr>
        <a:xfrm>
          <a:off x="0" y="0"/>
          <a:ext cx="0" cy="0"/>
          <a:chOff x="0" y="0"/>
          <a:chExt cx="0" cy="0"/>
        </a:xfrm>
      </p:grpSpPr>
      <p:pic>
        <p:nvPicPr>
          <p:cNvPr id="81" name="Google Shape;81;p14"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2" name="Google Shape;82;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ircles">
  <p:cSld name="Blank circles">
    <p:bg>
      <p:bgPr>
        <a:solidFill>
          <a:schemeClr val="dk1"/>
        </a:solidFill>
        <a:effectLst/>
      </p:bgPr>
    </p:bg>
    <p:spTree>
      <p:nvGrpSpPr>
        <p:cNvPr id="1" name="Shape 83"/>
        <p:cNvGrpSpPr/>
        <p:nvPr/>
      </p:nvGrpSpPr>
      <p:grpSpPr>
        <a:xfrm>
          <a:off x="0" y="0"/>
          <a:ext cx="0" cy="0"/>
          <a:chOff x="0" y="0"/>
          <a:chExt cx="0" cy="0"/>
        </a:xfrm>
      </p:grpSpPr>
      <p:pic>
        <p:nvPicPr>
          <p:cNvPr id="84" name="Google Shape;84;p15"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5" name="Google Shape;8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0475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vertical" type="blank">
  <p:cSld name="Blank vertical">
    <p:bg>
      <p:bgPr>
        <a:solidFill>
          <a:schemeClr val="dk1"/>
        </a:solidFill>
        <a:effectLst/>
      </p:bgPr>
    </p:bg>
    <p:spTree>
      <p:nvGrpSpPr>
        <p:cNvPr id="1" name="Shape 74"/>
        <p:cNvGrpSpPr/>
        <p:nvPr/>
      </p:nvGrpSpPr>
      <p:grpSpPr>
        <a:xfrm>
          <a:off x="0" y="0"/>
          <a:ext cx="0" cy="0"/>
          <a:chOff x="0" y="0"/>
          <a:chExt cx="0" cy="0"/>
        </a:xfrm>
      </p:grpSpPr>
      <p:pic>
        <p:nvPicPr>
          <p:cNvPr id="75" name="Google Shape;75;p12"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76" name="Google Shape;76;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3820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1"/>
                </a:solidFill>
                <a:latin typeface="Playfair Display"/>
                <a:ea typeface="Playfair Display"/>
                <a:cs typeface="Playfair Display"/>
                <a:sym typeface="Playfair Display"/>
              </a:defRPr>
            </a:lvl1pPr>
            <a:lvl2pPr lvl="1" algn="r">
              <a:buNone/>
              <a:defRPr sz="1300">
                <a:solidFill>
                  <a:schemeClr val="accent1"/>
                </a:solidFill>
                <a:latin typeface="Playfair Display"/>
                <a:ea typeface="Playfair Display"/>
                <a:cs typeface="Playfair Display"/>
                <a:sym typeface="Playfair Display"/>
              </a:defRPr>
            </a:lvl2pPr>
            <a:lvl3pPr lvl="2" algn="r">
              <a:buNone/>
              <a:defRPr sz="1300">
                <a:solidFill>
                  <a:schemeClr val="accent1"/>
                </a:solidFill>
                <a:latin typeface="Playfair Display"/>
                <a:ea typeface="Playfair Display"/>
                <a:cs typeface="Playfair Display"/>
                <a:sym typeface="Playfair Display"/>
              </a:defRPr>
            </a:lvl3pPr>
            <a:lvl4pPr lvl="3" algn="r">
              <a:buNone/>
              <a:defRPr sz="1300">
                <a:solidFill>
                  <a:schemeClr val="accent1"/>
                </a:solidFill>
                <a:latin typeface="Playfair Display"/>
                <a:ea typeface="Playfair Display"/>
                <a:cs typeface="Playfair Display"/>
                <a:sym typeface="Playfair Display"/>
              </a:defRPr>
            </a:lvl4pPr>
            <a:lvl5pPr lvl="4" algn="r">
              <a:buNone/>
              <a:defRPr sz="1300">
                <a:solidFill>
                  <a:schemeClr val="accent1"/>
                </a:solidFill>
                <a:latin typeface="Playfair Display"/>
                <a:ea typeface="Playfair Display"/>
                <a:cs typeface="Playfair Display"/>
                <a:sym typeface="Playfair Display"/>
              </a:defRPr>
            </a:lvl5pPr>
            <a:lvl6pPr lvl="5" algn="r">
              <a:buNone/>
              <a:defRPr sz="1300">
                <a:solidFill>
                  <a:schemeClr val="accent1"/>
                </a:solidFill>
                <a:latin typeface="Playfair Display"/>
                <a:ea typeface="Playfair Display"/>
                <a:cs typeface="Playfair Display"/>
                <a:sym typeface="Playfair Display"/>
              </a:defRPr>
            </a:lvl6pPr>
            <a:lvl7pPr lvl="6" algn="r">
              <a:buNone/>
              <a:defRPr sz="1300">
                <a:solidFill>
                  <a:schemeClr val="accent1"/>
                </a:solidFill>
                <a:latin typeface="Playfair Display"/>
                <a:ea typeface="Playfair Display"/>
                <a:cs typeface="Playfair Display"/>
                <a:sym typeface="Playfair Display"/>
              </a:defRPr>
            </a:lvl7pPr>
            <a:lvl8pPr lvl="7" algn="r">
              <a:buNone/>
              <a:defRPr sz="1300">
                <a:solidFill>
                  <a:schemeClr val="accent1"/>
                </a:solidFill>
                <a:latin typeface="Playfair Display"/>
                <a:ea typeface="Playfair Display"/>
                <a:cs typeface="Playfair Display"/>
                <a:sym typeface="Playfair Display"/>
              </a:defRPr>
            </a:lvl8pPr>
            <a:lvl9pPr lvl="8" algn="r">
              <a:buNone/>
              <a:defRPr sz="1300">
                <a:solidFill>
                  <a:schemeClr val="accen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6" r:id="rId5"/>
    <p:sldLayoutId id="2147483660" r:id="rId6"/>
    <p:sldLayoutId id="2147483663" r:id="rId7"/>
    <p:sldLayoutId id="2147483664"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orms.gle/zv4rAv7ekahucjhr6"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forms.gle/zv4rAv7ekahucjhr6"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forms.gle/u4fEKMBq3anazYCG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futurecity.cw.com.tw/article/1867"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tw.toybrains.com/blog/stem-5-benefit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2011680" y="1991850"/>
            <a:ext cx="512064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TW" dirty="0">
                <a:latin typeface="標楷體" panose="03000509000000000000" pitchFamily="65" charset="-120"/>
                <a:ea typeface="標楷體" panose="03000509000000000000" pitchFamily="65" charset="-120"/>
              </a:rPr>
              <a:t>114</a:t>
            </a:r>
            <a:r>
              <a:rPr lang="zh-TW" altLang="en-US" dirty="0">
                <a:latin typeface="標楷體" panose="03000509000000000000" pitchFamily="65" charset="-120"/>
                <a:ea typeface="標楷體" panose="03000509000000000000" pitchFamily="65" charset="-120"/>
              </a:rPr>
              <a:t>年學生社團</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評鑑簡報</a:t>
            </a:r>
            <a:endParaRPr dirty="0">
              <a:latin typeface="標楷體" panose="03000509000000000000" pitchFamily="65" charset="-120"/>
              <a:ea typeface="標楷體" panose="03000509000000000000" pitchFamily="65" charset="-120"/>
            </a:endParaRPr>
          </a:p>
        </p:txBody>
      </p:sp>
      <p:grpSp>
        <p:nvGrpSpPr>
          <p:cNvPr id="91" name="Google Shape;91;p16"/>
          <p:cNvGrpSpPr/>
          <p:nvPr/>
        </p:nvGrpSpPr>
        <p:grpSpPr>
          <a:xfrm>
            <a:off x="4388765" y="980127"/>
            <a:ext cx="366458" cy="366437"/>
            <a:chOff x="1923675" y="1633650"/>
            <a:chExt cx="436000" cy="435975"/>
          </a:xfrm>
        </p:grpSpPr>
        <p:sp>
          <p:nvSpPr>
            <p:cNvPr id="92" name="Google Shape;92;p16"/>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0;p16">
            <a:extLst>
              <a:ext uri="{FF2B5EF4-FFF2-40B4-BE49-F238E27FC236}">
                <a16:creationId xmlns:a16="http://schemas.microsoft.com/office/drawing/2014/main" id="{4AA5C0B7-C3BF-4F71-817F-7DD6A19C4A7F}"/>
              </a:ext>
            </a:extLst>
          </p:cNvPr>
          <p:cNvSpPr txBox="1">
            <a:spLocks/>
          </p:cNvSpPr>
          <p:nvPr/>
        </p:nvSpPr>
        <p:spPr>
          <a:xfrm>
            <a:off x="4416679" y="3752728"/>
            <a:ext cx="2761190" cy="3067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Playfair Display"/>
              <a:buNone/>
              <a:defRPr sz="4000" b="1" i="1"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4000"/>
              <a:buFont typeface="Playfair Display"/>
              <a:buNone/>
              <a:defRPr sz="4000" b="1" i="1" u="none" strike="noStrike" cap="none">
                <a:solidFill>
                  <a:schemeClr val="dk1"/>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1"/>
              </a:buClr>
              <a:buSzPts val="4000"/>
              <a:buFont typeface="Playfair Display"/>
              <a:buNone/>
              <a:defRPr sz="4000" b="1" i="1" u="none" strike="noStrike" cap="none">
                <a:solidFill>
                  <a:schemeClr val="dk1"/>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1"/>
              </a:buClr>
              <a:buSzPts val="4000"/>
              <a:buFont typeface="Playfair Display"/>
              <a:buNone/>
              <a:defRPr sz="4000" b="1" i="1" u="none" strike="noStrike" cap="none">
                <a:solidFill>
                  <a:schemeClr val="dk1"/>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1"/>
              </a:buClr>
              <a:buSzPts val="4000"/>
              <a:buFont typeface="Playfair Display"/>
              <a:buNone/>
              <a:defRPr sz="4000" b="1" i="1" u="none" strike="noStrike" cap="none">
                <a:solidFill>
                  <a:schemeClr val="dk1"/>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1"/>
              </a:buClr>
              <a:buSzPts val="4000"/>
              <a:buFont typeface="Playfair Display"/>
              <a:buNone/>
              <a:defRPr sz="4000" b="1" i="1" u="none" strike="noStrike" cap="none">
                <a:solidFill>
                  <a:schemeClr val="dk1"/>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1"/>
              </a:buClr>
              <a:buSzPts val="4000"/>
              <a:buFont typeface="Playfair Display"/>
              <a:buNone/>
              <a:defRPr sz="4000" b="1" i="1" u="none" strike="noStrike" cap="none">
                <a:solidFill>
                  <a:schemeClr val="dk1"/>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1"/>
              </a:buClr>
              <a:buSzPts val="4000"/>
              <a:buFont typeface="Playfair Display"/>
              <a:buNone/>
              <a:defRPr sz="4000" b="1" i="1" u="none" strike="noStrike" cap="none">
                <a:solidFill>
                  <a:schemeClr val="dk1"/>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1"/>
              </a:buClr>
              <a:buSzPts val="4000"/>
              <a:buFont typeface="Playfair Display"/>
              <a:buNone/>
              <a:defRPr sz="4000" b="1" i="1" u="none" strike="noStrike" cap="none">
                <a:solidFill>
                  <a:schemeClr val="dk1"/>
                </a:solidFill>
                <a:latin typeface="Playfair Display"/>
                <a:ea typeface="Playfair Display"/>
                <a:cs typeface="Playfair Display"/>
                <a:sym typeface="Playfair Display"/>
              </a:defRPr>
            </a:lvl9pPr>
          </a:lstStyle>
          <a:p>
            <a:r>
              <a:rPr lang="zh-TW" altLang="en-US" sz="1800" dirty="0">
                <a:latin typeface="標楷體" panose="03000509000000000000" pitchFamily="65" charset="-120"/>
                <a:ea typeface="標楷體" panose="03000509000000000000" pitchFamily="65" charset="-120"/>
              </a:rPr>
              <a:t>課外活動組 </a:t>
            </a:r>
            <a:r>
              <a:rPr lang="en-US" altLang="zh-TW" sz="1800" dirty="0">
                <a:latin typeface="標楷體" panose="03000509000000000000" pitchFamily="65" charset="-120"/>
                <a:ea typeface="標楷體" panose="03000509000000000000" pitchFamily="65" charset="-120"/>
              </a:rPr>
              <a:t>114.03.10</a:t>
            </a:r>
            <a:endParaRPr lang="zh-TW" altLang="en-US" sz="1800" dirty="0">
              <a:latin typeface="標楷體" panose="03000509000000000000" pitchFamily="65" charset="-120"/>
              <a:ea typeface="標楷體" panose="03000509000000000000"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107575" y="541178"/>
            <a:ext cx="2506530" cy="91110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3000" dirty="0">
                <a:latin typeface="標楷體" panose="03000509000000000000" pitchFamily="65" charset="-120"/>
                <a:ea typeface="標楷體" panose="03000509000000000000" pitchFamily="65" charset="-120"/>
              </a:rPr>
              <a:t>評鑑上傳</a:t>
            </a:r>
            <a:br>
              <a:rPr lang="en-US" altLang="zh-TW" sz="3000" dirty="0">
                <a:latin typeface="標楷體" panose="03000509000000000000" pitchFamily="65" charset="-120"/>
                <a:ea typeface="標楷體" panose="03000509000000000000" pitchFamily="65" charset="-120"/>
              </a:rPr>
            </a:br>
            <a:r>
              <a:rPr lang="zh-TW" altLang="en-US" sz="3000" dirty="0">
                <a:latin typeface="標楷體" panose="03000509000000000000" pitchFamily="65" charset="-120"/>
                <a:ea typeface="標楷體" panose="03000509000000000000" pitchFamily="65" charset="-120"/>
              </a:rPr>
              <a:t>網站及期限</a:t>
            </a:r>
            <a:endParaRPr sz="30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572684" y="619897"/>
            <a:ext cx="5829385" cy="3903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a:lnSpc>
                <a:spcPct val="150000"/>
              </a:lnSpc>
              <a:buNone/>
            </a:pPr>
            <a:r>
              <a:rPr lang="zh-TW" altLang="en-US" sz="2200" dirty="0">
                <a:latin typeface="標楷體" panose="03000509000000000000" pitchFamily="65" charset="-120"/>
                <a:ea typeface="標楷體" panose="03000509000000000000" pitchFamily="65" charset="-120"/>
              </a:rPr>
              <a:t>上傳網址：</a:t>
            </a:r>
            <a:endParaRPr lang="en-US" altLang="zh-TW" sz="2200" dirty="0">
              <a:latin typeface="標楷體" panose="03000509000000000000" pitchFamily="65" charset="-120"/>
              <a:ea typeface="標楷體" panose="03000509000000000000" pitchFamily="65" charset="-120"/>
            </a:endParaRPr>
          </a:p>
          <a:p>
            <a:pPr marL="0" lvl="0" indent="0">
              <a:lnSpc>
                <a:spcPct val="150000"/>
              </a:lnSpc>
              <a:buNone/>
            </a:pPr>
            <a:r>
              <a:rPr lang="en-US" altLang="zh-TW" sz="2200" dirty="0">
                <a:solidFill>
                  <a:srgbClr val="FF0000"/>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https://forms.gle/zv4rAv7ekahucjhr6</a:t>
            </a:r>
            <a:endParaRPr lang="en-US" altLang="zh-TW" sz="2200" dirty="0">
              <a:solidFill>
                <a:srgbClr val="FF0000"/>
              </a:solidFill>
              <a:latin typeface="標楷體" panose="03000509000000000000" pitchFamily="65" charset="-120"/>
              <a:ea typeface="標楷體" panose="03000509000000000000" pitchFamily="65" charset="-120"/>
            </a:endParaRPr>
          </a:p>
          <a:p>
            <a:pPr marL="0" lvl="0" indent="0">
              <a:lnSpc>
                <a:spcPct val="150000"/>
              </a:lnSpc>
              <a:buNone/>
            </a:pPr>
            <a:r>
              <a:rPr lang="zh-TW" altLang="en-US" sz="2200" dirty="0">
                <a:latin typeface="標楷體" panose="03000509000000000000" pitchFamily="65" charset="-120"/>
                <a:ea typeface="標楷體" panose="03000509000000000000" pitchFamily="65" charset="-120"/>
              </a:rPr>
              <a:t>上傳期限：</a:t>
            </a:r>
            <a:endParaRPr lang="en-US" altLang="zh-TW" sz="2200" dirty="0">
              <a:latin typeface="標楷體" panose="03000509000000000000" pitchFamily="65" charset="-120"/>
              <a:ea typeface="標楷體" panose="03000509000000000000" pitchFamily="65" charset="-120"/>
            </a:endParaRPr>
          </a:p>
          <a:p>
            <a:pPr marL="0" lvl="0" indent="0">
              <a:lnSpc>
                <a:spcPct val="150000"/>
              </a:lnSpc>
              <a:buNone/>
            </a:pPr>
            <a:r>
              <a:rPr lang="en-US" altLang="zh-TW" sz="2200" dirty="0">
                <a:solidFill>
                  <a:srgbClr val="FF0000"/>
                </a:solidFill>
                <a:latin typeface="標楷體" panose="03000509000000000000" pitchFamily="65" charset="-120"/>
                <a:ea typeface="標楷體" panose="03000509000000000000" pitchFamily="65" charset="-120"/>
              </a:rPr>
              <a:t>3/14</a:t>
            </a:r>
            <a:r>
              <a:rPr lang="zh-TW" altLang="en-US" sz="2200" dirty="0">
                <a:solidFill>
                  <a:srgbClr val="FF0000"/>
                </a:solidFill>
                <a:latin typeface="標楷體" panose="03000509000000000000" pitchFamily="65" charset="-120"/>
                <a:ea typeface="標楷體" panose="03000509000000000000"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0900</a:t>
            </a:r>
            <a:r>
              <a:rPr lang="zh-TW" altLang="en-US" sz="2200" dirty="0">
                <a:solidFill>
                  <a:srgbClr val="FF0000"/>
                </a:solidFill>
                <a:latin typeface="標楷體" panose="03000509000000000000" pitchFamily="65" charset="-120"/>
                <a:ea typeface="標楷體" panose="03000509000000000000"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-4/8</a:t>
            </a:r>
            <a:r>
              <a:rPr lang="zh-TW" altLang="en-US" sz="2200" dirty="0">
                <a:solidFill>
                  <a:srgbClr val="FF0000"/>
                </a:solidFill>
                <a:latin typeface="標楷體" panose="03000509000000000000" pitchFamily="65" charset="-120"/>
                <a:ea typeface="標楷體" panose="03000509000000000000"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1700</a:t>
            </a:r>
          </a:p>
          <a:p>
            <a:pPr marL="0" lvl="0" indent="0">
              <a:lnSpc>
                <a:spcPct val="150000"/>
              </a:lnSpc>
              <a:buNone/>
            </a:pPr>
            <a:r>
              <a:rPr lang="zh-TW" altLang="en-US" dirty="0">
                <a:latin typeface="標楷體" panose="03000509000000000000" pitchFamily="65" charset="-120"/>
                <a:ea typeface="標楷體" panose="03000509000000000000" pitchFamily="65" charset="-120"/>
              </a:rPr>
              <a:t>請大家不要在最後一刻才上傳，因檔案可能太大或網速太慢，很有可能於時間到前未上傳完成，系統一到時間關閉就無法上傳了。</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8109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body" idx="1"/>
          </p:nvPr>
        </p:nvSpPr>
        <p:spPr>
          <a:xfrm>
            <a:off x="903641" y="1065007"/>
            <a:ext cx="2432691" cy="56929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zh-TW" altLang="en-US" dirty="0">
                <a:latin typeface="標楷體" panose="03000509000000000000" pitchFamily="65" charset="-120"/>
                <a:ea typeface="標楷體" panose="03000509000000000000" pitchFamily="65" charset="-120"/>
              </a:rPr>
              <a:t>共通性評分項目</a:t>
            </a:r>
            <a:endParaRPr dirty="0">
              <a:latin typeface="標楷體" panose="03000509000000000000" pitchFamily="65" charset="-120"/>
              <a:ea typeface="標楷體" panose="03000509000000000000" pitchFamily="65" charset="-120"/>
            </a:endParaRPr>
          </a:p>
        </p:txBody>
      </p:sp>
      <p:sp>
        <p:nvSpPr>
          <p:cNvPr id="128" name="Google Shape;128;p2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graphicFrame>
        <p:nvGraphicFramePr>
          <p:cNvPr id="7" name="表格 6">
            <a:extLst>
              <a:ext uri="{FF2B5EF4-FFF2-40B4-BE49-F238E27FC236}">
                <a16:creationId xmlns:a16="http://schemas.microsoft.com/office/drawing/2014/main" id="{6BDD81E5-E3AD-4B01-BC10-B2854C6144CB}"/>
              </a:ext>
            </a:extLst>
          </p:cNvPr>
          <p:cNvGraphicFramePr>
            <a:graphicFrameLocks noGrp="1"/>
          </p:cNvGraphicFramePr>
          <p:nvPr>
            <p:extLst>
              <p:ext uri="{D42A27DB-BD31-4B8C-83A1-F6EECF244321}">
                <p14:modId xmlns:p14="http://schemas.microsoft.com/office/powerpoint/2010/main" val="3542492700"/>
              </p:ext>
            </p:extLst>
          </p:nvPr>
        </p:nvGraphicFramePr>
        <p:xfrm>
          <a:off x="1264023" y="1634305"/>
          <a:ext cx="6615953" cy="2529840"/>
        </p:xfrm>
        <a:graphic>
          <a:graphicData uri="http://schemas.openxmlformats.org/drawingml/2006/table">
            <a:tbl>
              <a:tblPr firstRow="1" bandRow="1">
                <a:tableStyleId>{E8B1032C-EA38-4F05-BA0D-38AFFFC7BED3}</a:tableStyleId>
              </a:tblPr>
              <a:tblGrid>
                <a:gridCol w="2031897">
                  <a:extLst>
                    <a:ext uri="{9D8B030D-6E8A-4147-A177-3AD203B41FA5}">
                      <a16:colId xmlns:a16="http://schemas.microsoft.com/office/drawing/2014/main" val="20000"/>
                    </a:ext>
                  </a:extLst>
                </a:gridCol>
                <a:gridCol w="4584056">
                  <a:extLst>
                    <a:ext uri="{9D8B030D-6E8A-4147-A177-3AD203B41FA5}">
                      <a16:colId xmlns:a16="http://schemas.microsoft.com/office/drawing/2014/main" val="20001"/>
                    </a:ext>
                  </a:extLst>
                </a:gridCol>
              </a:tblGrid>
              <a:tr h="462358">
                <a:tc rowSpan="7">
                  <a:txBody>
                    <a:bodyPr/>
                    <a:lstStyle/>
                    <a:p>
                      <a:pPr algn="ctr"/>
                      <a:endParaRPr lang="en-US" altLang="zh-TW" sz="2000" dirty="0">
                        <a:solidFill>
                          <a:srgbClr val="F87508"/>
                        </a:solidFill>
                        <a:latin typeface="標楷體" panose="03000509000000000000" pitchFamily="65" charset="-120"/>
                        <a:ea typeface="標楷體" panose="03000509000000000000" pitchFamily="65" charset="-120"/>
                      </a:endParaRPr>
                    </a:p>
                    <a:p>
                      <a:pPr algn="ctr"/>
                      <a:endParaRPr lang="en-US" altLang="zh-TW" sz="2000" dirty="0">
                        <a:solidFill>
                          <a:srgbClr val="F87508"/>
                        </a:solidFill>
                        <a:latin typeface="標楷體" panose="03000509000000000000" pitchFamily="65" charset="-120"/>
                        <a:ea typeface="標楷體" panose="03000509000000000000" pitchFamily="65" charset="-120"/>
                      </a:endParaRPr>
                    </a:p>
                    <a:p>
                      <a:pPr algn="ctr"/>
                      <a:endParaRPr lang="en-US" altLang="zh-TW" sz="2000" dirty="0">
                        <a:solidFill>
                          <a:srgbClr val="F87508"/>
                        </a:solidFill>
                        <a:latin typeface="標楷體" panose="03000509000000000000" pitchFamily="65" charset="-120"/>
                        <a:ea typeface="標楷體" panose="03000509000000000000" pitchFamily="65" charset="-120"/>
                      </a:endParaRPr>
                    </a:p>
                    <a:p>
                      <a:pPr algn="ctr"/>
                      <a:r>
                        <a:rPr lang="zh-TW" altLang="en-US" sz="2000" dirty="0">
                          <a:solidFill>
                            <a:schemeClr val="tx1"/>
                          </a:solidFill>
                          <a:latin typeface="標楷體" panose="03000509000000000000" pitchFamily="65" charset="-120"/>
                          <a:ea typeface="標楷體" panose="03000509000000000000" pitchFamily="65" charset="-120"/>
                        </a:rPr>
                        <a:t>組織運作</a:t>
                      </a:r>
                      <a:endParaRPr lang="en-US" altLang="zh-TW" sz="200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b="1" dirty="0">
                          <a:solidFill>
                            <a:srgbClr val="FF0000"/>
                          </a:solidFill>
                          <a:latin typeface="標楷體" panose="03000509000000000000" pitchFamily="65" charset="-120"/>
                          <a:ea typeface="標楷體" panose="03000509000000000000" pitchFamily="65" charset="-120"/>
                        </a:rPr>
                        <a:t>組織章程</a:t>
                      </a:r>
                      <a:r>
                        <a:rPr lang="zh-TW" altLang="en-US" b="1" dirty="0">
                          <a:solidFill>
                            <a:schemeClr val="tx1"/>
                          </a:solidFill>
                          <a:latin typeface="標楷體" panose="03000509000000000000" pitchFamily="65" charset="-120"/>
                          <a:ea typeface="標楷體" panose="03000509000000000000" pitchFamily="65" charset="-120"/>
                        </a:rPr>
                        <a:t>明確、清楚，並</a:t>
                      </a:r>
                      <a:r>
                        <a:rPr lang="zh-TW" altLang="en-US" b="1" dirty="0">
                          <a:solidFill>
                            <a:srgbClr val="FF0000"/>
                          </a:solidFill>
                          <a:latin typeface="標楷體" panose="03000509000000000000" pitchFamily="65" charset="-120"/>
                          <a:ea typeface="標楷體" panose="03000509000000000000" pitchFamily="65" charset="-120"/>
                        </a:rPr>
                        <a:t>適時修訂</a:t>
                      </a:r>
                      <a:r>
                        <a:rPr lang="zh-TW" altLang="en-US" b="1" dirty="0">
                          <a:solidFill>
                            <a:schemeClr val="tx1"/>
                          </a:solidFill>
                          <a:latin typeface="標楷體" panose="03000509000000000000" pitchFamily="65" charset="-120"/>
                          <a:ea typeface="標楷體" panose="03000509000000000000" pitchFamily="65" charset="-120"/>
                        </a:rPr>
                        <a:t>且</a:t>
                      </a:r>
                      <a:r>
                        <a:rPr lang="zh-TW" altLang="en-US" b="1" dirty="0">
                          <a:solidFill>
                            <a:srgbClr val="FF0000"/>
                          </a:solidFill>
                          <a:latin typeface="標楷體" panose="03000509000000000000" pitchFamily="65" charset="-120"/>
                          <a:ea typeface="標楷體" panose="03000509000000000000" pitchFamily="65" charset="-120"/>
                        </a:rPr>
                        <a:t>詳實記錄</a:t>
                      </a:r>
                      <a:r>
                        <a:rPr lang="en-US" altLang="zh-TW" sz="1200" b="1" dirty="0">
                          <a:solidFill>
                            <a:srgbClr val="FF0000"/>
                          </a:solidFill>
                          <a:latin typeface="標楷體" panose="03000509000000000000" pitchFamily="65" charset="-120"/>
                          <a:ea typeface="標楷體" panose="03000509000000000000" pitchFamily="65" charset="-120"/>
                        </a:rPr>
                        <a:t>(</a:t>
                      </a:r>
                      <a:r>
                        <a:rPr lang="zh-TW" altLang="en-US" sz="1200" b="1" dirty="0">
                          <a:solidFill>
                            <a:srgbClr val="FF0000"/>
                          </a:solidFill>
                          <a:latin typeface="標楷體" panose="03000509000000000000" pitchFamily="65" charset="-120"/>
                          <a:ea typeface="標楷體" panose="03000509000000000000" pitchFamily="65" charset="-120"/>
                        </a:rPr>
                        <a:t>若當屆有修訂需附上條文修正對照表</a:t>
                      </a:r>
                      <a:r>
                        <a:rPr lang="en-US" altLang="zh-TW" sz="1200" b="1" dirty="0">
                          <a:solidFill>
                            <a:srgbClr val="FF0000"/>
                          </a:solidFill>
                          <a:latin typeface="標楷體" panose="03000509000000000000" pitchFamily="65" charset="-120"/>
                          <a:ea typeface="標楷體" panose="03000509000000000000" pitchFamily="65" charset="-120"/>
                        </a:rPr>
                        <a:t>)</a:t>
                      </a:r>
                      <a:endParaRPr lang="zh-TW" altLang="en-US" sz="1200" b="1"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973">
                <a:tc vMerge="1">
                  <a:txBody>
                    <a:bodyPr/>
                    <a:lstStyle/>
                    <a:p>
                      <a:endParaRPr lang="zh-TW" altLang="en-US" dirty="0">
                        <a:solidFill>
                          <a:srgbClr val="F87508"/>
                        </a:solidFill>
                      </a:endParaRPr>
                    </a:p>
                  </a:txBody>
                  <a:tcPr/>
                </a:tc>
                <a:tc>
                  <a:txBody>
                    <a:bodyPr/>
                    <a:lstStyle/>
                    <a:p>
                      <a:r>
                        <a:rPr lang="zh-TW" altLang="en-US" b="1" dirty="0">
                          <a:solidFill>
                            <a:schemeClr val="tx1"/>
                          </a:solidFill>
                          <a:latin typeface="標楷體" panose="03000509000000000000" pitchFamily="65" charset="-120"/>
                          <a:ea typeface="標楷體" panose="03000509000000000000" pitchFamily="65" charset="-120"/>
                        </a:rPr>
                        <a:t>訂定社團</a:t>
                      </a:r>
                      <a:r>
                        <a:rPr lang="zh-TW" altLang="en-US" b="1" dirty="0">
                          <a:solidFill>
                            <a:srgbClr val="FF0000"/>
                          </a:solidFill>
                          <a:latin typeface="標楷體" panose="03000509000000000000" pitchFamily="65" charset="-120"/>
                          <a:ea typeface="標楷體" panose="03000509000000000000" pitchFamily="65" charset="-120"/>
                        </a:rPr>
                        <a:t>年度活動計畫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973">
                <a:tc vMerge="1">
                  <a:txBody>
                    <a:bodyPr/>
                    <a:lstStyle/>
                    <a:p>
                      <a:endParaRPr lang="zh-TW" altLang="en-US" dirty="0">
                        <a:solidFill>
                          <a:srgbClr val="F87508"/>
                        </a:solidFill>
                      </a:endParaRPr>
                    </a:p>
                  </a:txBody>
                  <a:tcPr/>
                </a:tc>
                <a:tc>
                  <a:txBody>
                    <a:bodyPr/>
                    <a:lstStyle/>
                    <a:p>
                      <a:r>
                        <a:rPr lang="zh-TW" altLang="en-US" b="1" dirty="0">
                          <a:solidFill>
                            <a:schemeClr val="tx1"/>
                          </a:solidFill>
                          <a:latin typeface="標楷體" panose="03000509000000000000" pitchFamily="65" charset="-120"/>
                          <a:ea typeface="標楷體" panose="03000509000000000000" pitchFamily="65" charset="-120"/>
                        </a:rPr>
                        <a:t>訂定社團</a:t>
                      </a:r>
                      <a:r>
                        <a:rPr lang="zh-TW" altLang="en-US" b="1" dirty="0">
                          <a:solidFill>
                            <a:srgbClr val="FF0000"/>
                          </a:solidFill>
                          <a:latin typeface="標楷體" panose="03000509000000000000" pitchFamily="65" charset="-120"/>
                          <a:ea typeface="標楷體" panose="03000509000000000000" pitchFamily="65" charset="-120"/>
                        </a:rPr>
                        <a:t>發展計畫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8973">
                <a:tc vMerge="1">
                  <a:txBody>
                    <a:bodyPr/>
                    <a:lstStyle/>
                    <a:p>
                      <a:endParaRPr lang="zh-TW" altLang="en-US" dirty="0">
                        <a:solidFill>
                          <a:srgbClr val="F87508"/>
                        </a:solidFill>
                      </a:endParaRPr>
                    </a:p>
                  </a:txBody>
                  <a:tcPr/>
                </a:tc>
                <a:tc>
                  <a:txBody>
                    <a:bodyPr/>
                    <a:lstStyle/>
                    <a:p>
                      <a:r>
                        <a:rPr lang="zh-TW" altLang="en-US" b="1" dirty="0">
                          <a:solidFill>
                            <a:schemeClr val="tx1"/>
                          </a:solidFill>
                          <a:latin typeface="標楷體" panose="03000509000000000000" pitchFamily="65" charset="-120"/>
                          <a:ea typeface="標楷體" panose="03000509000000000000" pitchFamily="65" charset="-120"/>
                        </a:rPr>
                        <a:t>定期召開</a:t>
                      </a:r>
                      <a:r>
                        <a:rPr lang="zh-TW" altLang="en-US" b="1" dirty="0">
                          <a:solidFill>
                            <a:srgbClr val="FF0000"/>
                          </a:solidFill>
                          <a:latin typeface="標楷體" panose="03000509000000000000" pitchFamily="65" charset="-120"/>
                          <a:ea typeface="標楷體" panose="03000509000000000000" pitchFamily="65" charset="-120"/>
                        </a:rPr>
                        <a:t>社員大會</a:t>
                      </a:r>
                      <a:r>
                        <a:rPr lang="zh-TW" altLang="en-US" b="1" dirty="0">
                          <a:solidFill>
                            <a:schemeClr val="tx1"/>
                          </a:solidFill>
                          <a:latin typeface="標楷體" panose="03000509000000000000" pitchFamily="65" charset="-120"/>
                          <a:ea typeface="標楷體" panose="03000509000000000000" pitchFamily="65" charset="-120"/>
                        </a:rPr>
                        <a:t>及</a:t>
                      </a:r>
                      <a:r>
                        <a:rPr lang="zh-TW" altLang="en-US" b="1" dirty="0">
                          <a:solidFill>
                            <a:srgbClr val="FF0000"/>
                          </a:solidFill>
                          <a:latin typeface="標楷體" panose="03000509000000000000" pitchFamily="65" charset="-120"/>
                          <a:ea typeface="標楷體" panose="03000509000000000000" pitchFamily="65" charset="-120"/>
                        </a:rPr>
                        <a:t>幹部會議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8973">
                <a:tc vMerge="1">
                  <a:txBody>
                    <a:bodyPr/>
                    <a:lstStyle/>
                    <a:p>
                      <a:endParaRPr lang="zh-TW" altLang="en-US" dirty="0">
                        <a:solidFill>
                          <a:srgbClr val="F87508"/>
                        </a:solidFill>
                      </a:endParaRPr>
                    </a:p>
                  </a:txBody>
                  <a:tcPr/>
                </a:tc>
                <a:tc>
                  <a:txBody>
                    <a:bodyPr/>
                    <a:lstStyle/>
                    <a:p>
                      <a:r>
                        <a:rPr lang="zh-TW" altLang="en-US" b="1" dirty="0">
                          <a:solidFill>
                            <a:schemeClr val="tx1"/>
                          </a:solidFill>
                          <a:latin typeface="標楷體" panose="03000509000000000000" pitchFamily="65" charset="-120"/>
                          <a:ea typeface="標楷體" panose="03000509000000000000" pitchFamily="65" charset="-120"/>
                        </a:rPr>
                        <a:t>社團年度活動計畫之</a:t>
                      </a:r>
                      <a:r>
                        <a:rPr lang="zh-TW" altLang="en-US" b="1" dirty="0">
                          <a:solidFill>
                            <a:srgbClr val="FF0000"/>
                          </a:solidFill>
                          <a:latin typeface="標楷體" panose="03000509000000000000" pitchFamily="65" charset="-120"/>
                          <a:ea typeface="標楷體" panose="03000509000000000000" pitchFamily="65" charset="-120"/>
                        </a:rPr>
                        <a:t>執行程度及成效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91255">
                <a:tc vMerge="1">
                  <a:txBody>
                    <a:bodyPr/>
                    <a:lstStyle/>
                    <a:p>
                      <a:endParaRPr lang="zh-TW" altLang="en-US" dirty="0">
                        <a:solidFill>
                          <a:srgbClr val="F87508"/>
                        </a:solidFill>
                      </a:endParaRPr>
                    </a:p>
                  </a:txBody>
                  <a:tcPr/>
                </a:tc>
                <a:tc>
                  <a:txBody>
                    <a:bodyPr/>
                    <a:lstStyle/>
                    <a:p>
                      <a:r>
                        <a:rPr lang="zh-TW" altLang="en-US" b="1" dirty="0">
                          <a:solidFill>
                            <a:srgbClr val="FF0000"/>
                          </a:solidFill>
                          <a:latin typeface="標楷體" panose="03000509000000000000" pitchFamily="65" charset="-120"/>
                          <a:ea typeface="標楷體" panose="03000509000000000000" pitchFamily="65" charset="-120"/>
                        </a:rPr>
                        <a:t>幹部、社員及指導老師</a:t>
                      </a:r>
                      <a:r>
                        <a:rPr lang="zh-TW" altLang="en-US" b="1" dirty="0">
                          <a:solidFill>
                            <a:schemeClr val="tx1"/>
                          </a:solidFill>
                          <a:latin typeface="標楷體" panose="03000509000000000000" pitchFamily="65" charset="-120"/>
                          <a:ea typeface="標楷體" panose="03000509000000000000" pitchFamily="65" charset="-120"/>
                        </a:rPr>
                        <a:t>資料完備，訂有幹部產生方式及舉辦幹部訓練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2898">
                <a:tc vMerge="1">
                  <a:txBody>
                    <a:bodyPr/>
                    <a:lstStyle/>
                    <a:p>
                      <a:endParaRPr lang="zh-TW" altLang="en-US" dirty="0">
                        <a:solidFill>
                          <a:srgbClr val="F87508"/>
                        </a:solidFill>
                      </a:endParaRPr>
                    </a:p>
                  </a:txBody>
                  <a:tcPr/>
                </a:tc>
                <a:tc>
                  <a:txBody>
                    <a:bodyPr/>
                    <a:lstStyle/>
                    <a:p>
                      <a:r>
                        <a:rPr lang="zh-TW" altLang="en-US" b="1" dirty="0">
                          <a:solidFill>
                            <a:schemeClr val="tx1"/>
                          </a:solidFill>
                          <a:latin typeface="標楷體" panose="03000509000000000000" pitchFamily="65" charset="-120"/>
                          <a:ea typeface="標楷體" panose="03000509000000000000" pitchFamily="65" charset="-120"/>
                        </a:rPr>
                        <a:t>各項</a:t>
                      </a:r>
                      <a:r>
                        <a:rPr lang="zh-TW" altLang="en-US" b="1" dirty="0">
                          <a:solidFill>
                            <a:srgbClr val="FF0000"/>
                          </a:solidFill>
                          <a:latin typeface="標楷體" panose="03000509000000000000" pitchFamily="65" charset="-120"/>
                          <a:ea typeface="標楷體" panose="03000509000000000000" pitchFamily="65" charset="-120"/>
                        </a:rPr>
                        <a:t>會議及活動紀錄詳實</a:t>
                      </a:r>
                      <a:r>
                        <a:rPr lang="zh-TW" altLang="en-US" b="1" dirty="0">
                          <a:solidFill>
                            <a:schemeClr val="tx1"/>
                          </a:solidFill>
                          <a:latin typeface="標楷體" panose="03000509000000000000" pitchFamily="65" charset="-120"/>
                          <a:ea typeface="標楷體" panose="03000509000000000000" pitchFamily="65" charset="-120"/>
                        </a:rPr>
                        <a:t>並採取</a:t>
                      </a:r>
                      <a:r>
                        <a:rPr lang="zh-TW" altLang="en-US" b="1" dirty="0">
                          <a:solidFill>
                            <a:srgbClr val="FF0000"/>
                          </a:solidFill>
                          <a:latin typeface="標楷體" panose="03000509000000000000" pitchFamily="65" charset="-120"/>
                          <a:ea typeface="標楷體" panose="03000509000000000000" pitchFamily="65" charset="-120"/>
                        </a:rPr>
                        <a:t>數位化紀錄</a:t>
                      </a:r>
                      <a:r>
                        <a:rPr lang="zh-TW" altLang="en-US" b="1" dirty="0">
                          <a:solidFill>
                            <a:schemeClr val="tx1"/>
                          </a:solidFill>
                          <a:latin typeface="標楷體" panose="03000509000000000000" pitchFamily="65" charset="-120"/>
                          <a:ea typeface="標楷體" panose="03000509000000000000" pitchFamily="65" charset="-120"/>
                        </a:rPr>
                        <a:t>與傳承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p:nvPr/>
        </p:nvSpPr>
        <p:spPr>
          <a:xfrm>
            <a:off x="1711350" y="1218750"/>
            <a:ext cx="5721300" cy="27060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txBox="1">
            <a:spLocks noGrp="1"/>
          </p:cNvSpPr>
          <p:nvPr>
            <p:ph type="ctrTitle" idx="4294967295"/>
          </p:nvPr>
        </p:nvSpPr>
        <p:spPr>
          <a:xfrm>
            <a:off x="1974437" y="2108836"/>
            <a:ext cx="5458213" cy="2241500"/>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altLang="zh-TW" sz="2000" b="0" i="0" dirty="0">
                <a:solidFill>
                  <a:srgbClr val="4D4A56"/>
                </a:solidFill>
                <a:latin typeface="標楷體" panose="03000509000000000000" pitchFamily="65" charset="-120"/>
                <a:ea typeface="標楷體" panose="03000509000000000000" pitchFamily="65" charset="-120"/>
              </a:rPr>
              <a:t>*</a:t>
            </a:r>
            <a:r>
              <a:rPr lang="zh-TW" altLang="en-US" sz="2000" b="0" i="0" dirty="0">
                <a:solidFill>
                  <a:srgbClr val="4D4A56"/>
                </a:solidFill>
                <a:latin typeface="標楷體" panose="03000509000000000000" pitchFamily="65" charset="-120"/>
                <a:ea typeface="標楷體" panose="03000509000000000000" pitchFamily="65" charset="-120"/>
              </a:rPr>
              <a:t>若於評鑑日期後還有活動欲舉辦，可將籌</a:t>
            </a:r>
            <a:br>
              <a:rPr lang="en-US" altLang="zh-TW" sz="2000" b="0" i="0" dirty="0">
                <a:solidFill>
                  <a:srgbClr val="4D4A56"/>
                </a:solidFill>
                <a:latin typeface="標楷體" panose="03000509000000000000" pitchFamily="65" charset="-120"/>
                <a:ea typeface="標楷體" panose="03000509000000000000" pitchFamily="65" charset="-120"/>
              </a:rPr>
            </a:br>
            <a:r>
              <a:rPr lang="zh-TW" altLang="en-US" sz="2000" b="0" i="0" dirty="0">
                <a:solidFill>
                  <a:srgbClr val="4D4A56"/>
                </a:solidFill>
                <a:latin typeface="標楷體" panose="03000509000000000000" pitchFamily="65" charset="-120"/>
                <a:ea typeface="標楷體" panose="03000509000000000000" pitchFamily="65" charset="-120"/>
              </a:rPr>
              <a:t> 備活動的前置作業資料於此呈現</a:t>
            </a:r>
            <a:br>
              <a:rPr lang="zh-TW" altLang="en-US" sz="2000" b="0" i="0" dirty="0">
                <a:solidFill>
                  <a:srgbClr val="4D4A56"/>
                </a:solidFill>
                <a:latin typeface="標楷體" panose="03000509000000000000" pitchFamily="65" charset="-120"/>
                <a:ea typeface="標楷體" panose="03000509000000000000" pitchFamily="65" charset="-120"/>
              </a:rPr>
            </a:br>
            <a:r>
              <a:rPr lang="en-US" altLang="zh-TW" sz="2000" b="0" i="0" dirty="0">
                <a:solidFill>
                  <a:srgbClr val="4D4A56"/>
                </a:solidFill>
                <a:latin typeface="標楷體" panose="03000509000000000000" pitchFamily="65" charset="-120"/>
                <a:ea typeface="標楷體" panose="03000509000000000000" pitchFamily="65" charset="-120"/>
              </a:rPr>
              <a:t>*</a:t>
            </a:r>
            <a:r>
              <a:rPr lang="zh-TW" altLang="en-US" sz="2000" b="0" i="0" dirty="0">
                <a:solidFill>
                  <a:srgbClr val="4D4A56"/>
                </a:solidFill>
                <a:latin typeface="標楷體" panose="03000509000000000000" pitchFamily="65" charset="-120"/>
                <a:ea typeface="標楷體" panose="03000509000000000000" pitchFamily="65" charset="-120"/>
              </a:rPr>
              <a:t>請勿上傳“機密</a:t>
            </a:r>
            <a:r>
              <a:rPr lang="en-US" altLang="zh-TW" sz="2000" b="0" i="0" dirty="0">
                <a:solidFill>
                  <a:srgbClr val="4D4A56"/>
                </a:solidFill>
                <a:latin typeface="標楷體" panose="03000509000000000000" pitchFamily="65" charset="-120"/>
                <a:ea typeface="標楷體" panose="03000509000000000000" pitchFamily="65" charset="-120"/>
              </a:rPr>
              <a:t>"</a:t>
            </a:r>
            <a:r>
              <a:rPr lang="zh-TW" altLang="en-US" sz="2000" b="0" i="0" dirty="0">
                <a:solidFill>
                  <a:srgbClr val="4D4A56"/>
                </a:solidFill>
                <a:latin typeface="標楷體" panose="03000509000000000000" pitchFamily="65" charset="-120"/>
                <a:ea typeface="標楷體" panose="03000509000000000000" pitchFamily="65" charset="-120"/>
              </a:rPr>
              <a:t>個人資料，如身分證字</a:t>
            </a:r>
            <a:br>
              <a:rPr lang="en-US" altLang="zh-TW" sz="2000" b="0" i="0" dirty="0">
                <a:solidFill>
                  <a:srgbClr val="4D4A56"/>
                </a:solidFill>
                <a:latin typeface="標楷體" panose="03000509000000000000" pitchFamily="65" charset="-120"/>
                <a:ea typeface="標楷體" panose="03000509000000000000" pitchFamily="65" charset="-120"/>
              </a:rPr>
            </a:br>
            <a:r>
              <a:rPr lang="en-US" altLang="zh-TW" sz="2000" b="0" i="0" dirty="0">
                <a:solidFill>
                  <a:srgbClr val="4D4A56"/>
                </a:solidFill>
                <a:latin typeface="標楷體" panose="03000509000000000000" pitchFamily="65" charset="-120"/>
                <a:ea typeface="標楷體" panose="03000509000000000000" pitchFamily="65" charset="-120"/>
              </a:rPr>
              <a:t> </a:t>
            </a:r>
            <a:r>
              <a:rPr lang="zh-TW" altLang="en-US" sz="2000" b="0" i="0" dirty="0">
                <a:solidFill>
                  <a:srgbClr val="4D4A56"/>
                </a:solidFill>
                <a:latin typeface="標楷體" panose="03000509000000000000" pitchFamily="65" charset="-120"/>
                <a:ea typeface="標楷體" panose="03000509000000000000" pitchFamily="65" charset="-120"/>
              </a:rPr>
              <a:t>號、出生年月日等；如有此等資料必須上</a:t>
            </a:r>
            <a:br>
              <a:rPr lang="en-US" altLang="zh-TW" sz="2000" b="0" i="0" dirty="0">
                <a:solidFill>
                  <a:srgbClr val="4D4A56"/>
                </a:solidFill>
                <a:latin typeface="標楷體" panose="03000509000000000000" pitchFamily="65" charset="-120"/>
                <a:ea typeface="標楷體" panose="03000509000000000000" pitchFamily="65" charset="-120"/>
              </a:rPr>
            </a:br>
            <a:r>
              <a:rPr lang="en-US" altLang="zh-TW" sz="2000" b="0" i="0" dirty="0">
                <a:solidFill>
                  <a:srgbClr val="4D4A56"/>
                </a:solidFill>
                <a:latin typeface="標楷體" panose="03000509000000000000" pitchFamily="65" charset="-120"/>
                <a:ea typeface="標楷體" panose="03000509000000000000" pitchFamily="65" charset="-120"/>
              </a:rPr>
              <a:t> </a:t>
            </a:r>
            <a:r>
              <a:rPr lang="zh-TW" altLang="en-US" sz="2000" b="0" i="0" dirty="0">
                <a:solidFill>
                  <a:srgbClr val="4D4A56"/>
                </a:solidFill>
                <a:latin typeface="標楷體" panose="03000509000000000000" pitchFamily="65" charset="-120"/>
                <a:ea typeface="標楷體" panose="03000509000000000000" pitchFamily="65" charset="-120"/>
              </a:rPr>
              <a:t>傳，請先移除後再行上傳。</a:t>
            </a:r>
            <a:br>
              <a:rPr lang="zh-TW" altLang="en-US" sz="2000" b="0" i="0" dirty="0">
                <a:solidFill>
                  <a:srgbClr val="4D4A56"/>
                </a:solidFill>
                <a:latin typeface="標楷體" panose="03000509000000000000" pitchFamily="65" charset="-120"/>
                <a:ea typeface="標楷體" panose="03000509000000000000" pitchFamily="65" charset="-120"/>
              </a:rPr>
            </a:br>
            <a:endParaRPr lang="zh-TW" altLang="en-US" sz="2000" b="0" i="0" dirty="0">
              <a:solidFill>
                <a:srgbClr val="4D4A56"/>
              </a:solidFill>
              <a:latin typeface="標楷體" panose="03000509000000000000" pitchFamily="65" charset="-120"/>
              <a:ea typeface="標楷體" panose="03000509000000000000" pitchFamily="65" charset="-120"/>
            </a:endParaRPr>
          </a:p>
        </p:txBody>
      </p:sp>
      <p:sp>
        <p:nvSpPr>
          <p:cNvPr id="219" name="Google Shape;219;p30"/>
          <p:cNvSpPr/>
          <p:nvPr/>
        </p:nvSpPr>
        <p:spPr>
          <a:xfrm>
            <a:off x="4168007" y="893439"/>
            <a:ext cx="807983" cy="650622"/>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8" name="Google Shape;873;p51">
            <a:extLst>
              <a:ext uri="{FF2B5EF4-FFF2-40B4-BE49-F238E27FC236}">
                <a16:creationId xmlns:a16="http://schemas.microsoft.com/office/drawing/2014/main" id="{C90D356A-57C9-4223-93E8-723CE8EFBB07}"/>
              </a:ext>
            </a:extLst>
          </p:cNvPr>
          <p:cNvSpPr/>
          <p:nvPr/>
        </p:nvSpPr>
        <p:spPr>
          <a:xfrm>
            <a:off x="4401576" y="1092454"/>
            <a:ext cx="340844" cy="252592"/>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body" idx="1"/>
          </p:nvPr>
        </p:nvSpPr>
        <p:spPr>
          <a:xfrm>
            <a:off x="903641" y="1065007"/>
            <a:ext cx="2432691" cy="56929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zh-TW" altLang="en-US" dirty="0">
                <a:latin typeface="標楷體" panose="03000509000000000000" pitchFamily="65" charset="-120"/>
                <a:ea typeface="標楷體" panose="03000509000000000000" pitchFamily="65" charset="-120"/>
              </a:rPr>
              <a:t>共通性評分項目</a:t>
            </a:r>
            <a:endParaRPr dirty="0">
              <a:latin typeface="標楷體" panose="03000509000000000000" pitchFamily="65" charset="-120"/>
              <a:ea typeface="標楷體" panose="03000509000000000000" pitchFamily="65" charset="-120"/>
            </a:endParaRPr>
          </a:p>
        </p:txBody>
      </p:sp>
      <p:sp>
        <p:nvSpPr>
          <p:cNvPr id="128" name="Google Shape;128;p2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graphicFrame>
        <p:nvGraphicFramePr>
          <p:cNvPr id="8" name="表格 7">
            <a:extLst>
              <a:ext uri="{FF2B5EF4-FFF2-40B4-BE49-F238E27FC236}">
                <a16:creationId xmlns:a16="http://schemas.microsoft.com/office/drawing/2014/main" id="{113A75A2-E9A6-4718-9B07-9B2ACD65C87A}"/>
              </a:ext>
            </a:extLst>
          </p:cNvPr>
          <p:cNvGraphicFramePr>
            <a:graphicFrameLocks noGrp="1"/>
          </p:cNvGraphicFramePr>
          <p:nvPr>
            <p:extLst>
              <p:ext uri="{D42A27DB-BD31-4B8C-83A1-F6EECF244321}">
                <p14:modId xmlns:p14="http://schemas.microsoft.com/office/powerpoint/2010/main" val="2697962455"/>
              </p:ext>
            </p:extLst>
          </p:nvPr>
        </p:nvGraphicFramePr>
        <p:xfrm>
          <a:off x="903641" y="1634305"/>
          <a:ext cx="7336718" cy="2597515"/>
        </p:xfrm>
        <a:graphic>
          <a:graphicData uri="http://schemas.openxmlformats.org/drawingml/2006/table">
            <a:tbl>
              <a:tblPr firstRow="1" bandRow="1">
                <a:tableStyleId>{E8B1032C-EA38-4F05-BA0D-38AFFFC7BED3}</a:tableStyleId>
              </a:tblPr>
              <a:tblGrid>
                <a:gridCol w="1993267">
                  <a:extLst>
                    <a:ext uri="{9D8B030D-6E8A-4147-A177-3AD203B41FA5}">
                      <a16:colId xmlns:a16="http://schemas.microsoft.com/office/drawing/2014/main" val="20000"/>
                    </a:ext>
                  </a:extLst>
                </a:gridCol>
                <a:gridCol w="5343451">
                  <a:extLst>
                    <a:ext uri="{9D8B030D-6E8A-4147-A177-3AD203B41FA5}">
                      <a16:colId xmlns:a16="http://schemas.microsoft.com/office/drawing/2014/main" val="20001"/>
                    </a:ext>
                  </a:extLst>
                </a:gridCol>
              </a:tblGrid>
              <a:tr h="396317">
                <a:tc rowSpan="5">
                  <a:txBody>
                    <a:bodyPr/>
                    <a:lstStyle/>
                    <a:p>
                      <a:endParaRPr lang="en-US" altLang="zh-TW" sz="2000" dirty="0">
                        <a:solidFill>
                          <a:srgbClr val="F87508"/>
                        </a:solidFill>
                      </a:endParaRPr>
                    </a:p>
                    <a:p>
                      <a:endParaRPr lang="en-US" altLang="zh-TW" sz="2000" dirty="0">
                        <a:solidFill>
                          <a:srgbClr val="F87508"/>
                        </a:solidFill>
                      </a:endParaRPr>
                    </a:p>
                    <a:p>
                      <a:endParaRPr lang="en-US" altLang="zh-TW" sz="2000" dirty="0">
                        <a:solidFill>
                          <a:srgbClr val="F87508"/>
                        </a:solidFill>
                      </a:endParaRPr>
                    </a:p>
                    <a:p>
                      <a:pPr algn="ctr"/>
                      <a:r>
                        <a:rPr lang="zh-TW" altLang="en-US" sz="2000" dirty="0">
                          <a:solidFill>
                            <a:schemeClr val="tx1"/>
                          </a:solidFill>
                          <a:latin typeface="標楷體" panose="03000509000000000000" pitchFamily="65" charset="-120"/>
                          <a:ea typeface="標楷體" panose="03000509000000000000" pitchFamily="65" charset="-120"/>
                        </a:rPr>
                        <a:t>資源管理</a:t>
                      </a:r>
                      <a:endParaRPr lang="en-US" altLang="zh-TW" sz="2000" dirty="0">
                        <a:solidFill>
                          <a:schemeClr val="tx1"/>
                        </a:solidFill>
                        <a:latin typeface="標楷體" panose="03000509000000000000" pitchFamily="65" charset="-120"/>
                        <a:ea typeface="標楷體" panose="03000509000000000000" pitchFamily="65" charset="-120"/>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社團檔案</a:t>
                      </a:r>
                      <a:r>
                        <a:rPr lang="zh-TW" altLang="en-US" sz="1400" b="1" dirty="0">
                          <a:solidFill>
                            <a:srgbClr val="FF0000"/>
                          </a:solidFill>
                          <a:latin typeface="標楷體" panose="03000509000000000000" pitchFamily="65" charset="-120"/>
                          <a:ea typeface="標楷體" panose="03000509000000000000" pitchFamily="65" charset="-120"/>
                        </a:rPr>
                        <a:t>資料數位化</a:t>
                      </a:r>
                      <a:r>
                        <a:rPr lang="zh-TW" altLang="en-US" sz="1400" b="1" dirty="0">
                          <a:solidFill>
                            <a:schemeClr val="tx1"/>
                          </a:solidFill>
                          <a:latin typeface="標楷體" panose="03000509000000000000" pitchFamily="65" charset="-120"/>
                          <a:ea typeface="標楷體" panose="03000509000000000000" pitchFamily="65" charset="-120"/>
                        </a:rPr>
                        <a:t>及善用</a:t>
                      </a:r>
                      <a:r>
                        <a:rPr lang="zh-TW" altLang="en-US" sz="1400" b="1" dirty="0">
                          <a:solidFill>
                            <a:srgbClr val="FF0000"/>
                          </a:solidFill>
                          <a:latin typeface="標楷體" panose="03000509000000000000" pitchFamily="65" charset="-120"/>
                          <a:ea typeface="標楷體" panose="03000509000000000000" pitchFamily="65" charset="-120"/>
                        </a:rPr>
                        <a:t>社群軟體</a:t>
                      </a:r>
                    </a:p>
                  </a:txBody>
                  <a:tcPr/>
                </a:tc>
                <a:extLst>
                  <a:ext uri="{0D108BD9-81ED-4DB2-BD59-A6C34878D82A}">
                    <a16:rowId xmlns:a16="http://schemas.microsoft.com/office/drawing/2014/main" val="10000"/>
                  </a:ext>
                </a:extLst>
              </a:tr>
              <a:tr h="396318">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訂有</a:t>
                      </a:r>
                      <a:r>
                        <a:rPr lang="zh-TW" altLang="en-US" sz="1400" b="1" dirty="0">
                          <a:solidFill>
                            <a:srgbClr val="FF0000"/>
                          </a:solidFill>
                          <a:latin typeface="標楷體" panose="03000509000000000000" pitchFamily="65" charset="-120"/>
                          <a:ea typeface="標楷體" panose="03000509000000000000" pitchFamily="65" charset="-120"/>
                        </a:rPr>
                        <a:t>財務管理制度</a:t>
                      </a:r>
                      <a:r>
                        <a:rPr lang="zh-TW" altLang="en-US" sz="1400" b="1" dirty="0">
                          <a:solidFill>
                            <a:schemeClr val="tx1"/>
                          </a:solidFill>
                          <a:latin typeface="標楷體" panose="03000509000000000000" pitchFamily="65" charset="-120"/>
                          <a:ea typeface="標楷體" panose="03000509000000000000" pitchFamily="65" charset="-120"/>
                        </a:rPr>
                        <a:t>，並完整</a:t>
                      </a:r>
                      <a:r>
                        <a:rPr lang="zh-TW" altLang="en-US" sz="1400" b="1" dirty="0">
                          <a:solidFill>
                            <a:srgbClr val="FF0000"/>
                          </a:solidFill>
                          <a:latin typeface="標楷體" panose="03000509000000000000" pitchFamily="65" charset="-120"/>
                          <a:ea typeface="標楷體" panose="03000509000000000000" pitchFamily="65" charset="-120"/>
                        </a:rPr>
                        <a:t>記錄社團經費運用</a:t>
                      </a:r>
                      <a:r>
                        <a:rPr lang="zh-TW" altLang="en-US" sz="1400" b="1" dirty="0">
                          <a:solidFill>
                            <a:schemeClr val="tx1"/>
                          </a:solidFill>
                          <a:latin typeface="標楷體" panose="03000509000000000000" pitchFamily="65" charset="-120"/>
                          <a:ea typeface="標楷體" panose="03000509000000000000" pitchFamily="65" charset="-120"/>
                        </a:rPr>
                        <a:t>情形</a:t>
                      </a:r>
                    </a:p>
                  </a:txBody>
                  <a:tcPr/>
                </a:tc>
                <a:extLst>
                  <a:ext uri="{0D108BD9-81ED-4DB2-BD59-A6C34878D82A}">
                    <a16:rowId xmlns:a16="http://schemas.microsoft.com/office/drawing/2014/main" val="10001"/>
                  </a:ext>
                </a:extLst>
              </a:tr>
              <a:tr h="716698">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設立社團經費的非私人帳戶，</a:t>
                      </a:r>
                      <a:r>
                        <a:rPr lang="zh-TW" altLang="en-US" sz="1400" b="1" dirty="0">
                          <a:solidFill>
                            <a:srgbClr val="FF0000"/>
                          </a:solidFill>
                          <a:latin typeface="標楷體" panose="03000509000000000000" pitchFamily="65" charset="-120"/>
                          <a:ea typeface="標楷體" panose="03000509000000000000" pitchFamily="65" charset="-120"/>
                        </a:rPr>
                        <a:t>簿冊與印章由專人分別保管</a:t>
                      </a:r>
                      <a:r>
                        <a:rPr lang="zh-TW" altLang="en-US" sz="1400" b="1" dirty="0">
                          <a:solidFill>
                            <a:schemeClr val="tx1"/>
                          </a:solidFill>
                          <a:latin typeface="標楷體" panose="03000509000000000000" pitchFamily="65" charset="-120"/>
                          <a:ea typeface="標楷體" panose="03000509000000000000" pitchFamily="65" charset="-120"/>
                        </a:rPr>
                        <a:t>，並</a:t>
                      </a:r>
                      <a:r>
                        <a:rPr lang="zh-TW" altLang="en-US" sz="1400" b="1" dirty="0">
                          <a:solidFill>
                            <a:srgbClr val="FF0000"/>
                          </a:solidFill>
                          <a:latin typeface="標楷體" panose="03000509000000000000" pitchFamily="65" charset="-120"/>
                          <a:ea typeface="標楷體" panose="03000509000000000000" pitchFamily="65" charset="-120"/>
                        </a:rPr>
                        <a:t>定期公告收支概況</a:t>
                      </a:r>
                      <a:r>
                        <a:rPr lang="en-US" altLang="zh-TW" sz="1400" b="1" dirty="0">
                          <a:solidFill>
                            <a:srgbClr val="FF0000"/>
                          </a:solidFill>
                          <a:latin typeface="標楷體" panose="03000509000000000000" pitchFamily="65" charset="-120"/>
                          <a:ea typeface="標楷體" panose="03000509000000000000" pitchFamily="65" charset="-120"/>
                        </a:rPr>
                        <a:t>(</a:t>
                      </a:r>
                      <a:r>
                        <a:rPr lang="zh-TW" altLang="en-US" sz="1400" b="1" dirty="0">
                          <a:solidFill>
                            <a:srgbClr val="FF0000"/>
                          </a:solidFill>
                          <a:latin typeface="標楷體" panose="03000509000000000000" pitchFamily="65" charset="-120"/>
                          <a:ea typeface="標楷體" panose="03000509000000000000" pitchFamily="65" charset="-120"/>
                        </a:rPr>
                        <a:t>須將存摺封面拍照列入上傳資料</a:t>
                      </a:r>
                      <a:r>
                        <a:rPr lang="en-US" altLang="zh-TW" sz="1400" b="1" dirty="0">
                          <a:solidFill>
                            <a:srgbClr val="FF0000"/>
                          </a:solidFill>
                          <a:latin typeface="標楷體" panose="03000509000000000000" pitchFamily="65" charset="-120"/>
                          <a:ea typeface="標楷體" panose="03000509000000000000" pitchFamily="65" charset="-120"/>
                        </a:rPr>
                        <a:t>)</a:t>
                      </a:r>
                      <a:br>
                        <a:rPr lang="en-US" altLang="zh-TW" sz="1400" b="1" dirty="0">
                          <a:solidFill>
                            <a:srgbClr val="FF0000"/>
                          </a:solidFill>
                          <a:latin typeface="標楷體" panose="03000509000000000000" pitchFamily="65" charset="-120"/>
                          <a:ea typeface="標楷體" panose="03000509000000000000" pitchFamily="65" charset="-120"/>
                        </a:rPr>
                      </a:br>
                      <a:r>
                        <a:rPr lang="zh-TW" altLang="en-US" sz="1400" b="1" dirty="0">
                          <a:solidFill>
                            <a:srgbClr val="FF0000"/>
                          </a:solidFill>
                          <a:latin typeface="標楷體" panose="03000509000000000000" pitchFamily="65" charset="-120"/>
                          <a:ea typeface="標楷體" panose="03000509000000000000" pitchFamily="65" charset="-120"/>
                        </a:rPr>
                        <a:t>社團存簿負責人須為當屆社長</a:t>
                      </a:r>
                      <a:r>
                        <a:rPr lang="en-US" altLang="zh-TW" sz="1400" b="1" dirty="0">
                          <a:solidFill>
                            <a:srgbClr val="FF0000"/>
                          </a:solidFill>
                          <a:latin typeface="標楷體" panose="03000509000000000000" pitchFamily="65" charset="-120"/>
                          <a:ea typeface="標楷體" panose="03000509000000000000" pitchFamily="65" charset="-120"/>
                        </a:rPr>
                        <a:t>(</a:t>
                      </a:r>
                      <a:r>
                        <a:rPr lang="zh-TW" altLang="en-US" sz="1400" b="1" dirty="0">
                          <a:solidFill>
                            <a:srgbClr val="FF0000"/>
                          </a:solidFill>
                          <a:latin typeface="標楷體" panose="03000509000000000000" pitchFamily="65" charset="-120"/>
                          <a:ea typeface="標楷體" panose="03000509000000000000" pitchFamily="65" charset="-120"/>
                        </a:rPr>
                        <a:t>若非則扣分</a:t>
                      </a:r>
                      <a:r>
                        <a:rPr lang="en-US" altLang="zh-TW" sz="1400" b="1" dirty="0">
                          <a:solidFill>
                            <a:srgbClr val="FF0000"/>
                          </a:solidFill>
                          <a:latin typeface="標楷體" panose="03000509000000000000" pitchFamily="65" charset="-120"/>
                          <a:ea typeface="標楷體" panose="03000509000000000000" pitchFamily="65" charset="-120"/>
                        </a:rPr>
                        <a:t>)</a:t>
                      </a:r>
                      <a:endParaRPr lang="zh-TW" altLang="en-US" sz="1400" b="1" dirty="0">
                        <a:solidFill>
                          <a:srgbClr val="FF0000"/>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2"/>
                  </a:ext>
                </a:extLst>
              </a:tr>
              <a:tr h="533203">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年度經費收支須詳載，具有社團活動項目及</a:t>
                      </a:r>
                      <a:r>
                        <a:rPr lang="zh-TW" altLang="en-US" sz="1400" b="1" dirty="0">
                          <a:solidFill>
                            <a:srgbClr val="FF0000"/>
                          </a:solidFill>
                          <a:latin typeface="標楷體" panose="03000509000000000000" pitchFamily="65" charset="-120"/>
                          <a:ea typeface="標楷體" panose="03000509000000000000" pitchFamily="65" charset="-120"/>
                        </a:rPr>
                        <a:t>年度總預決算表</a:t>
                      </a:r>
                      <a:r>
                        <a:rPr lang="zh-TW" altLang="en-US" sz="1400" b="1" dirty="0">
                          <a:solidFill>
                            <a:schemeClr val="tx1"/>
                          </a:solidFill>
                          <a:latin typeface="標楷體" panose="03000509000000000000" pitchFamily="65" charset="-120"/>
                          <a:ea typeface="標楷體" panose="03000509000000000000" pitchFamily="65" charset="-120"/>
                        </a:rPr>
                        <a:t>，並有社團本身稽核經費制度</a:t>
                      </a:r>
                    </a:p>
                  </a:txBody>
                  <a:tcPr/>
                </a:tc>
                <a:extLst>
                  <a:ext uri="{0D108BD9-81ED-4DB2-BD59-A6C34878D82A}">
                    <a16:rowId xmlns:a16="http://schemas.microsoft.com/office/drawing/2014/main" val="10003"/>
                  </a:ext>
                </a:extLst>
              </a:tr>
              <a:tr h="540157">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訂有</a:t>
                      </a:r>
                      <a:r>
                        <a:rPr lang="zh-TW" altLang="en-US" sz="1400" b="1" dirty="0">
                          <a:solidFill>
                            <a:srgbClr val="FF0000"/>
                          </a:solidFill>
                          <a:latin typeface="標楷體" panose="03000509000000000000" pitchFamily="65" charset="-120"/>
                          <a:ea typeface="標楷體" panose="03000509000000000000" pitchFamily="65" charset="-120"/>
                        </a:rPr>
                        <a:t>產物保管制度</a:t>
                      </a:r>
                      <a:r>
                        <a:rPr lang="zh-TW" altLang="en-US"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rgbClr val="FF0000"/>
                          </a:solidFill>
                          <a:latin typeface="標楷體" panose="03000509000000000000" pitchFamily="65" charset="-120"/>
                          <a:ea typeface="標楷體" panose="03000509000000000000" pitchFamily="65" charset="-120"/>
                        </a:rPr>
                        <a:t>財產清冊須詳列圖片</a:t>
                      </a:r>
                      <a:r>
                        <a:rPr lang="zh-TW" altLang="en-US" sz="1400" b="1" dirty="0">
                          <a:solidFill>
                            <a:schemeClr val="tx1"/>
                          </a:solidFill>
                          <a:latin typeface="標楷體" panose="03000509000000000000" pitchFamily="65" charset="-120"/>
                          <a:ea typeface="標楷體" panose="03000509000000000000" pitchFamily="65" charset="-120"/>
                        </a:rPr>
                        <a:t>及存置地點，並有</a:t>
                      </a:r>
                      <a:r>
                        <a:rPr lang="zh-TW" altLang="en-US" sz="1400" b="1" dirty="0">
                          <a:solidFill>
                            <a:srgbClr val="FF0000"/>
                          </a:solidFill>
                          <a:latin typeface="標楷體" panose="03000509000000000000" pitchFamily="65" charset="-120"/>
                          <a:ea typeface="標楷體" panose="03000509000000000000" pitchFamily="65" charset="-120"/>
                        </a:rPr>
                        <a:t>使用</a:t>
                      </a:r>
                      <a:r>
                        <a:rPr lang="en-US" altLang="zh-TW" sz="1400" b="1" dirty="0">
                          <a:solidFill>
                            <a:srgbClr val="FF0000"/>
                          </a:solidFill>
                          <a:latin typeface="標楷體" panose="03000509000000000000" pitchFamily="65" charset="-120"/>
                          <a:ea typeface="標楷體" panose="03000509000000000000" pitchFamily="65" charset="-120"/>
                        </a:rPr>
                        <a:t>(</a:t>
                      </a:r>
                      <a:r>
                        <a:rPr lang="zh-TW" altLang="en-US" sz="1400" b="1" dirty="0">
                          <a:solidFill>
                            <a:srgbClr val="FF0000"/>
                          </a:solidFill>
                          <a:latin typeface="標楷體" panose="03000509000000000000" pitchFamily="65" charset="-120"/>
                          <a:ea typeface="標楷體" panose="03000509000000000000" pitchFamily="65" charset="-120"/>
                        </a:rPr>
                        <a:t>借用</a:t>
                      </a:r>
                      <a:r>
                        <a:rPr lang="en-US" altLang="zh-TW" sz="1400" b="1" dirty="0">
                          <a:solidFill>
                            <a:srgbClr val="FF0000"/>
                          </a:solidFill>
                          <a:latin typeface="標楷體" panose="03000509000000000000" pitchFamily="65" charset="-120"/>
                          <a:ea typeface="標楷體" panose="03000509000000000000" pitchFamily="65" charset="-120"/>
                        </a:rPr>
                        <a:t>)</a:t>
                      </a:r>
                      <a:r>
                        <a:rPr lang="zh-TW" altLang="en-US" sz="1400" b="1" dirty="0">
                          <a:solidFill>
                            <a:srgbClr val="FF0000"/>
                          </a:solidFill>
                          <a:latin typeface="標楷體" panose="03000509000000000000" pitchFamily="65" charset="-120"/>
                          <a:ea typeface="標楷體" panose="03000509000000000000" pitchFamily="65" charset="-120"/>
                        </a:rPr>
                        <a:t>及維修紀錄</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930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body" idx="1"/>
          </p:nvPr>
        </p:nvSpPr>
        <p:spPr>
          <a:xfrm>
            <a:off x="903641" y="1065007"/>
            <a:ext cx="2432691" cy="56929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zh-TW" altLang="en-US" dirty="0">
                <a:latin typeface="標楷體" panose="03000509000000000000" pitchFamily="65" charset="-120"/>
                <a:ea typeface="標楷體" panose="03000509000000000000" pitchFamily="65" charset="-120"/>
              </a:rPr>
              <a:t>社團活動績效</a:t>
            </a:r>
            <a:endParaRPr dirty="0">
              <a:latin typeface="標楷體" panose="03000509000000000000" pitchFamily="65" charset="-120"/>
              <a:ea typeface="標楷體" panose="03000509000000000000" pitchFamily="65" charset="-120"/>
            </a:endParaRPr>
          </a:p>
        </p:txBody>
      </p:sp>
      <p:sp>
        <p:nvSpPr>
          <p:cNvPr id="128" name="Google Shape;128;p2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graphicFrame>
        <p:nvGraphicFramePr>
          <p:cNvPr id="5" name="表格 4">
            <a:extLst>
              <a:ext uri="{FF2B5EF4-FFF2-40B4-BE49-F238E27FC236}">
                <a16:creationId xmlns:a16="http://schemas.microsoft.com/office/drawing/2014/main" id="{0172A94C-C75A-4B95-AC53-36B577E6DB2B}"/>
              </a:ext>
            </a:extLst>
          </p:cNvPr>
          <p:cNvGraphicFramePr>
            <a:graphicFrameLocks noGrp="1"/>
          </p:cNvGraphicFramePr>
          <p:nvPr>
            <p:extLst>
              <p:ext uri="{D42A27DB-BD31-4B8C-83A1-F6EECF244321}">
                <p14:modId xmlns:p14="http://schemas.microsoft.com/office/powerpoint/2010/main" val="89833486"/>
              </p:ext>
            </p:extLst>
          </p:nvPr>
        </p:nvGraphicFramePr>
        <p:xfrm>
          <a:off x="903641" y="1634304"/>
          <a:ext cx="7336718" cy="2605884"/>
        </p:xfrm>
        <a:graphic>
          <a:graphicData uri="http://schemas.openxmlformats.org/drawingml/2006/table">
            <a:tbl>
              <a:tblPr firstRow="1" bandRow="1">
                <a:tableStyleId>{E8B1032C-EA38-4F05-BA0D-38AFFFC7BED3}</a:tableStyleId>
              </a:tblPr>
              <a:tblGrid>
                <a:gridCol w="1834180">
                  <a:extLst>
                    <a:ext uri="{9D8B030D-6E8A-4147-A177-3AD203B41FA5}">
                      <a16:colId xmlns:a16="http://schemas.microsoft.com/office/drawing/2014/main" val="20000"/>
                    </a:ext>
                  </a:extLst>
                </a:gridCol>
                <a:gridCol w="5502538">
                  <a:extLst>
                    <a:ext uri="{9D8B030D-6E8A-4147-A177-3AD203B41FA5}">
                      <a16:colId xmlns:a16="http://schemas.microsoft.com/office/drawing/2014/main" val="20001"/>
                    </a:ext>
                  </a:extLst>
                </a:gridCol>
              </a:tblGrid>
              <a:tr h="319988">
                <a:tc rowSpan="7">
                  <a:txBody>
                    <a:bodyPr/>
                    <a:lstStyle/>
                    <a:p>
                      <a:pPr algn="ctr"/>
                      <a:endParaRPr lang="en-US" altLang="zh-TW" sz="2000" dirty="0">
                        <a:solidFill>
                          <a:srgbClr val="F87508"/>
                        </a:solidFill>
                      </a:endParaRPr>
                    </a:p>
                    <a:p>
                      <a:pPr algn="ctr"/>
                      <a:endParaRPr lang="en-US" altLang="zh-TW" sz="2000" dirty="0">
                        <a:solidFill>
                          <a:srgbClr val="F87508"/>
                        </a:solidFill>
                      </a:endParaRPr>
                    </a:p>
                    <a:p>
                      <a:pPr algn="ctr"/>
                      <a:endParaRPr lang="en-US" altLang="zh-TW" sz="2000" dirty="0">
                        <a:solidFill>
                          <a:srgbClr val="F87508"/>
                        </a:solidFill>
                      </a:endParaRPr>
                    </a:p>
                    <a:p>
                      <a:pPr algn="ctr"/>
                      <a:r>
                        <a:rPr lang="zh-TW" altLang="en-US" sz="2000" dirty="0">
                          <a:solidFill>
                            <a:schemeClr val="tx1"/>
                          </a:solidFill>
                          <a:latin typeface="標楷體" panose="03000509000000000000" pitchFamily="65" charset="-120"/>
                          <a:ea typeface="標楷體" panose="03000509000000000000" pitchFamily="65" charset="-120"/>
                        </a:rPr>
                        <a:t>規劃與執行</a:t>
                      </a:r>
                      <a:endParaRPr lang="en-US" altLang="zh-TW" sz="2000" dirty="0">
                        <a:solidFill>
                          <a:schemeClr val="tx1"/>
                        </a:solidFill>
                        <a:latin typeface="標楷體" panose="03000509000000000000" pitchFamily="65" charset="-120"/>
                        <a:ea typeface="標楷體" panose="03000509000000000000" pitchFamily="65" charset="-120"/>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周詳的</a:t>
                      </a:r>
                      <a:r>
                        <a:rPr lang="zh-TW" altLang="en-US" sz="1400" b="1" dirty="0">
                          <a:solidFill>
                            <a:srgbClr val="FF0000"/>
                          </a:solidFill>
                          <a:latin typeface="標楷體" panose="03000509000000000000" pitchFamily="65" charset="-120"/>
                          <a:ea typeface="標楷體" panose="03000509000000000000" pitchFamily="65" charset="-120"/>
                        </a:rPr>
                        <a:t>活動計畫</a:t>
                      </a:r>
                      <a:r>
                        <a:rPr lang="zh-TW" altLang="en-US" sz="1400" b="1" dirty="0">
                          <a:solidFill>
                            <a:schemeClr val="tx1"/>
                          </a:solidFill>
                          <a:latin typeface="標楷體" panose="03000509000000000000" pitchFamily="65" charset="-120"/>
                          <a:ea typeface="標楷體" panose="03000509000000000000" pitchFamily="65" charset="-120"/>
                        </a:rPr>
                        <a:t>、充實的企畫內容，具有創意或凸顯傳統之意涵</a:t>
                      </a:r>
                    </a:p>
                  </a:txBody>
                  <a:tcPr/>
                </a:tc>
                <a:extLst>
                  <a:ext uri="{0D108BD9-81ED-4DB2-BD59-A6C34878D82A}">
                    <a16:rowId xmlns:a16="http://schemas.microsoft.com/office/drawing/2014/main" val="10000"/>
                  </a:ext>
                </a:extLst>
              </a:tr>
              <a:tr h="319988">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依據社團可得校內外資源及人力評估活動計畫之適切性及可行性</a:t>
                      </a:r>
                    </a:p>
                  </a:txBody>
                  <a:tcPr/>
                </a:tc>
                <a:extLst>
                  <a:ext uri="{0D108BD9-81ED-4DB2-BD59-A6C34878D82A}">
                    <a16:rowId xmlns:a16="http://schemas.microsoft.com/office/drawing/2014/main" val="10001"/>
                  </a:ext>
                </a:extLst>
              </a:tr>
              <a:tr h="304490">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社團組織規模及架構與籌備活動能相互配合</a:t>
                      </a:r>
                    </a:p>
                  </a:txBody>
                  <a:tcPr/>
                </a:tc>
                <a:extLst>
                  <a:ext uri="{0D108BD9-81ED-4DB2-BD59-A6C34878D82A}">
                    <a16:rowId xmlns:a16="http://schemas.microsoft.com/office/drawing/2014/main" val="10002"/>
                  </a:ext>
                </a:extLst>
              </a:tr>
              <a:tr h="304490">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能利用</a:t>
                      </a:r>
                      <a:r>
                        <a:rPr lang="zh-TW" altLang="en-US" sz="1400" b="1" dirty="0">
                          <a:solidFill>
                            <a:srgbClr val="FF0000"/>
                          </a:solidFill>
                          <a:latin typeface="標楷體" panose="03000509000000000000" pitchFamily="65" charset="-120"/>
                          <a:ea typeface="標楷體" panose="03000509000000000000" pitchFamily="65" charset="-120"/>
                        </a:rPr>
                        <a:t>多元管道宣傳活動</a:t>
                      </a:r>
                    </a:p>
                  </a:txBody>
                  <a:tcPr/>
                </a:tc>
                <a:extLst>
                  <a:ext uri="{0D108BD9-81ED-4DB2-BD59-A6C34878D82A}">
                    <a16:rowId xmlns:a16="http://schemas.microsoft.com/office/drawing/2014/main" val="10003"/>
                  </a:ext>
                </a:extLst>
              </a:tr>
              <a:tr h="517633">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能召集多數</a:t>
                      </a:r>
                      <a:r>
                        <a:rPr lang="zh-TW" altLang="en-US" sz="1400" b="1" dirty="0">
                          <a:solidFill>
                            <a:srgbClr val="FF0000"/>
                          </a:solidFill>
                          <a:latin typeface="標楷體" panose="03000509000000000000" pitchFamily="65" charset="-120"/>
                          <a:ea typeface="標楷體" panose="03000509000000000000" pitchFamily="65" charset="-120"/>
                        </a:rPr>
                        <a:t>社員參與活動分工</a:t>
                      </a:r>
                      <a:r>
                        <a:rPr lang="zh-TW" altLang="en-US"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rgbClr val="FF0000"/>
                          </a:solidFill>
                          <a:latin typeface="標楷體" panose="03000509000000000000" pitchFamily="65" charset="-120"/>
                          <a:ea typeface="標楷體" panose="03000509000000000000" pitchFamily="65" charset="-120"/>
                        </a:rPr>
                        <a:t>整合</a:t>
                      </a:r>
                      <a:r>
                        <a:rPr lang="zh-TW" altLang="en-US" sz="1400" b="1" dirty="0">
                          <a:solidFill>
                            <a:schemeClr val="tx1"/>
                          </a:solidFill>
                          <a:latin typeface="標楷體" panose="03000509000000000000" pitchFamily="65" charset="-120"/>
                          <a:ea typeface="標楷體" panose="03000509000000000000" pitchFamily="65" charset="-120"/>
                        </a:rPr>
                        <a:t>社團內外人員與</a:t>
                      </a:r>
                      <a:r>
                        <a:rPr lang="zh-TW" altLang="en-US" sz="1400" b="1" dirty="0">
                          <a:solidFill>
                            <a:srgbClr val="FF0000"/>
                          </a:solidFill>
                          <a:latin typeface="標楷體" panose="03000509000000000000" pitchFamily="65" charset="-120"/>
                          <a:ea typeface="標楷體" panose="03000509000000000000" pitchFamily="65" charset="-120"/>
                        </a:rPr>
                        <a:t>資源</a:t>
                      </a:r>
                      <a:r>
                        <a:rPr lang="zh-TW" altLang="en-US" sz="1400" b="1" dirty="0">
                          <a:solidFill>
                            <a:schemeClr val="tx1"/>
                          </a:solidFill>
                          <a:latin typeface="標楷體" panose="03000509000000000000" pitchFamily="65" charset="-120"/>
                          <a:ea typeface="標楷體" panose="03000509000000000000" pitchFamily="65" charset="-120"/>
                        </a:rPr>
                        <a:t>根據涉及的專業部分協助活動執行</a:t>
                      </a:r>
                    </a:p>
                  </a:txBody>
                  <a:tcPr/>
                </a:tc>
                <a:extLst>
                  <a:ext uri="{0D108BD9-81ED-4DB2-BD59-A6C34878D82A}">
                    <a16:rowId xmlns:a16="http://schemas.microsoft.com/office/drawing/2014/main" val="10004"/>
                  </a:ext>
                </a:extLst>
              </a:tr>
              <a:tr h="319988">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活動結束後召開會議，大型活動</a:t>
                      </a:r>
                      <a:r>
                        <a:rPr lang="en-US" altLang="zh-TW" sz="1400" b="1" dirty="0">
                          <a:solidFill>
                            <a:schemeClr val="tx1"/>
                          </a:solidFill>
                          <a:latin typeface="標楷體" panose="03000509000000000000" pitchFamily="65" charset="-120"/>
                          <a:ea typeface="標楷體" panose="03000509000000000000" pitchFamily="65" charset="-120"/>
                        </a:rPr>
                        <a:t>(50</a:t>
                      </a:r>
                      <a:r>
                        <a:rPr lang="zh-TW" altLang="en-US" sz="1400" b="1" dirty="0">
                          <a:solidFill>
                            <a:schemeClr val="tx1"/>
                          </a:solidFill>
                          <a:latin typeface="標楷體" panose="03000509000000000000" pitchFamily="65" charset="-120"/>
                          <a:ea typeface="標楷體" panose="03000509000000000000" pitchFamily="65" charset="-120"/>
                        </a:rPr>
                        <a:t>人以上</a:t>
                      </a:r>
                      <a:r>
                        <a:rPr lang="en-US" altLang="zh-TW" sz="1400" b="1" dirty="0">
                          <a:solidFill>
                            <a:schemeClr val="tx1"/>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有問卷回饋分析</a:t>
                      </a:r>
                    </a:p>
                  </a:txBody>
                  <a:tcPr/>
                </a:tc>
                <a:extLst>
                  <a:ext uri="{0D108BD9-81ED-4DB2-BD59-A6C34878D82A}">
                    <a16:rowId xmlns:a16="http://schemas.microsoft.com/office/drawing/2014/main" val="10005"/>
                  </a:ext>
                </a:extLst>
              </a:tr>
              <a:tr h="517633">
                <a:tc vMerge="1">
                  <a:txBody>
                    <a:bodyPr/>
                    <a:lstStyle/>
                    <a:p>
                      <a:endParaRPr lang="zh-TW" altLang="en-US" dirty="0">
                        <a:solidFill>
                          <a:srgbClr val="F87508"/>
                        </a:solidFill>
                      </a:endParaRPr>
                    </a:p>
                  </a:txBody>
                  <a:tcPr/>
                </a:tc>
                <a:tc>
                  <a:txBody>
                    <a:bodyPr/>
                    <a:lstStyle/>
                    <a:p>
                      <a:r>
                        <a:rPr lang="zh-TW" altLang="en-US" sz="1400" b="1" dirty="0">
                          <a:solidFill>
                            <a:schemeClr val="tx1"/>
                          </a:solidFill>
                          <a:latin typeface="標楷體" panose="03000509000000000000" pitchFamily="65" charset="-120"/>
                          <a:ea typeface="標楷體" panose="03000509000000000000" pitchFamily="65" charset="-120"/>
                        </a:rPr>
                        <a:t>活動</a:t>
                      </a:r>
                      <a:r>
                        <a:rPr lang="zh-TW" altLang="en-US" sz="1400" b="1" dirty="0">
                          <a:solidFill>
                            <a:srgbClr val="FF0000"/>
                          </a:solidFill>
                          <a:latin typeface="標楷體" panose="03000509000000000000" pitchFamily="65" charset="-120"/>
                          <a:ea typeface="標楷體" panose="03000509000000000000" pitchFamily="65" charset="-120"/>
                        </a:rPr>
                        <a:t>檢討會議</a:t>
                      </a:r>
                      <a:r>
                        <a:rPr lang="zh-TW" altLang="en-US" sz="1400" b="1" dirty="0">
                          <a:solidFill>
                            <a:schemeClr val="tx1"/>
                          </a:solidFill>
                          <a:latin typeface="標楷體" panose="03000509000000000000" pitchFamily="65" charset="-120"/>
                          <a:ea typeface="標楷體" panose="03000509000000000000" pitchFamily="65" charset="-120"/>
                        </a:rPr>
                        <a:t>能分析執行成效與特色，並提出往後規劃或改善之建議</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5868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body" idx="1"/>
          </p:nvPr>
        </p:nvSpPr>
        <p:spPr>
          <a:xfrm>
            <a:off x="903641" y="1065007"/>
            <a:ext cx="2432691" cy="56929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zh-TW" altLang="en-US" dirty="0">
                <a:latin typeface="標楷體" panose="03000509000000000000" pitchFamily="65" charset="-120"/>
                <a:ea typeface="標楷體" panose="03000509000000000000" pitchFamily="65" charset="-120"/>
              </a:rPr>
              <a:t>社團活動績效</a:t>
            </a:r>
            <a:endParaRPr dirty="0">
              <a:latin typeface="標楷體" panose="03000509000000000000" pitchFamily="65" charset="-120"/>
              <a:ea typeface="標楷體" panose="03000509000000000000" pitchFamily="65" charset="-120"/>
            </a:endParaRPr>
          </a:p>
        </p:txBody>
      </p:sp>
      <p:sp>
        <p:nvSpPr>
          <p:cNvPr id="128" name="Google Shape;128;p2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graphicFrame>
        <p:nvGraphicFramePr>
          <p:cNvPr id="6" name="表格 5">
            <a:extLst>
              <a:ext uri="{FF2B5EF4-FFF2-40B4-BE49-F238E27FC236}">
                <a16:creationId xmlns:a16="http://schemas.microsoft.com/office/drawing/2014/main" id="{1D9B82C1-0417-48C6-9E2F-710914DA38A7}"/>
              </a:ext>
            </a:extLst>
          </p:cNvPr>
          <p:cNvGraphicFramePr>
            <a:graphicFrameLocks noGrp="1"/>
          </p:cNvGraphicFramePr>
          <p:nvPr>
            <p:extLst>
              <p:ext uri="{D42A27DB-BD31-4B8C-83A1-F6EECF244321}">
                <p14:modId xmlns:p14="http://schemas.microsoft.com/office/powerpoint/2010/main" val="2545563998"/>
              </p:ext>
            </p:extLst>
          </p:nvPr>
        </p:nvGraphicFramePr>
        <p:xfrm>
          <a:off x="903641" y="1634305"/>
          <a:ext cx="7314669" cy="2369976"/>
        </p:xfrm>
        <a:graphic>
          <a:graphicData uri="http://schemas.openxmlformats.org/drawingml/2006/table">
            <a:tbl>
              <a:tblPr firstRow="1" bandRow="1">
                <a:tableStyleId>{E8B1032C-EA38-4F05-BA0D-38AFFFC7BED3}</a:tableStyleId>
              </a:tblPr>
              <a:tblGrid>
                <a:gridCol w="1851194">
                  <a:extLst>
                    <a:ext uri="{9D8B030D-6E8A-4147-A177-3AD203B41FA5}">
                      <a16:colId xmlns:a16="http://schemas.microsoft.com/office/drawing/2014/main" val="20000"/>
                    </a:ext>
                  </a:extLst>
                </a:gridCol>
                <a:gridCol w="5463475">
                  <a:extLst>
                    <a:ext uri="{9D8B030D-6E8A-4147-A177-3AD203B41FA5}">
                      <a16:colId xmlns:a16="http://schemas.microsoft.com/office/drawing/2014/main" val="20001"/>
                    </a:ext>
                  </a:extLst>
                </a:gridCol>
              </a:tblGrid>
              <a:tr h="638626">
                <a:tc rowSpan="6">
                  <a:txBody>
                    <a:bodyPr/>
                    <a:lstStyle/>
                    <a:p>
                      <a:pPr algn="ctr"/>
                      <a:endParaRPr lang="en-US" altLang="zh-TW" sz="2000" dirty="0">
                        <a:solidFill>
                          <a:srgbClr val="F87508"/>
                        </a:solidFill>
                      </a:endParaRPr>
                    </a:p>
                    <a:p>
                      <a:pPr algn="ctr"/>
                      <a:endParaRPr lang="en-US" altLang="zh-TW" sz="2000" dirty="0">
                        <a:solidFill>
                          <a:srgbClr val="F87508"/>
                        </a:solidFill>
                      </a:endParaRPr>
                    </a:p>
                    <a:p>
                      <a:pPr algn="ctr"/>
                      <a:endParaRPr lang="en-US" altLang="zh-TW" sz="2000" dirty="0">
                        <a:solidFill>
                          <a:srgbClr val="F87508"/>
                        </a:solidFill>
                      </a:endParaRPr>
                    </a:p>
                    <a:p>
                      <a:pPr algn="ctr"/>
                      <a:r>
                        <a:rPr lang="zh-TW" altLang="en-US" sz="2000" dirty="0">
                          <a:solidFill>
                            <a:schemeClr val="tx1"/>
                          </a:solidFill>
                          <a:latin typeface="標楷體" panose="03000509000000000000" pitchFamily="65" charset="-120"/>
                          <a:ea typeface="標楷體" panose="03000509000000000000" pitchFamily="65" charset="-120"/>
                        </a:rPr>
                        <a:t>特色與績效</a:t>
                      </a:r>
                      <a:endParaRPr lang="en-US" altLang="zh-TW" sz="2000" dirty="0">
                        <a:solidFill>
                          <a:schemeClr val="tx1"/>
                        </a:solidFill>
                        <a:latin typeface="標楷體" panose="03000509000000000000" pitchFamily="65" charset="-120"/>
                        <a:ea typeface="標楷體" panose="03000509000000000000" pitchFamily="65" charset="-120"/>
                      </a:endParaRPr>
                    </a:p>
                  </a:txBody>
                  <a:tcPr/>
                </a:tc>
                <a:tc>
                  <a:txBody>
                    <a:bodyPr/>
                    <a:lstStyle/>
                    <a:p>
                      <a:r>
                        <a:rPr lang="zh-TW" altLang="en-US" dirty="0">
                          <a:solidFill>
                            <a:schemeClr val="tx1"/>
                          </a:solidFill>
                          <a:latin typeface="標楷體" panose="03000509000000000000" pitchFamily="65" charset="-120"/>
                          <a:ea typeface="標楷體" panose="03000509000000000000" pitchFamily="65" charset="-120"/>
                        </a:rPr>
                        <a:t>年度活動計畫含有</a:t>
                      </a:r>
                      <a:r>
                        <a:rPr lang="zh-TW" altLang="en-US" dirty="0">
                          <a:solidFill>
                            <a:srgbClr val="FF0000"/>
                          </a:solidFill>
                          <a:latin typeface="標楷體" panose="03000509000000000000" pitchFamily="65" charset="-120"/>
                          <a:ea typeface="標楷體" panose="03000509000000000000" pitchFamily="65" charset="-120"/>
                        </a:rPr>
                        <a:t>教育優先區中小學營隊活動</a:t>
                      </a:r>
                      <a:r>
                        <a:rPr lang="zh-TW" altLang="en-US" dirty="0">
                          <a:solidFill>
                            <a:schemeClr val="tx1"/>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帶動中小學社團發展、社區服務及社會關懷</a:t>
                      </a:r>
                      <a:r>
                        <a:rPr lang="zh-TW" altLang="en-US" dirty="0">
                          <a:solidFill>
                            <a:schemeClr val="tx1"/>
                          </a:solidFill>
                          <a:latin typeface="標楷體" panose="03000509000000000000" pitchFamily="65" charset="-120"/>
                          <a:ea typeface="標楷體" panose="03000509000000000000" pitchFamily="65" charset="-120"/>
                        </a:rPr>
                        <a:t>等活動</a:t>
                      </a:r>
                    </a:p>
                  </a:txBody>
                  <a:tcPr/>
                </a:tc>
                <a:extLst>
                  <a:ext uri="{0D108BD9-81ED-4DB2-BD59-A6C34878D82A}">
                    <a16:rowId xmlns:a16="http://schemas.microsoft.com/office/drawing/2014/main" val="10000"/>
                  </a:ext>
                </a:extLst>
              </a:tr>
              <a:tr h="410148">
                <a:tc vMerge="1">
                  <a:txBody>
                    <a:bodyPr/>
                    <a:lstStyle/>
                    <a:p>
                      <a:endParaRPr lang="zh-TW" altLang="en-US" dirty="0">
                        <a:solidFill>
                          <a:srgbClr val="F87508"/>
                        </a:solidFill>
                      </a:endParaRPr>
                    </a:p>
                  </a:txBody>
                  <a:tcPr/>
                </a:tc>
                <a:tc>
                  <a:txBody>
                    <a:bodyPr/>
                    <a:lstStyle/>
                    <a:p>
                      <a:r>
                        <a:rPr lang="zh-TW" altLang="en-US" b="1" dirty="0">
                          <a:solidFill>
                            <a:schemeClr val="tx1"/>
                          </a:solidFill>
                          <a:latin typeface="標楷體" panose="03000509000000000000" pitchFamily="65" charset="-120"/>
                          <a:ea typeface="標楷體" panose="03000509000000000000" pitchFamily="65" charset="-120"/>
                        </a:rPr>
                        <a:t>活動特色主題</a:t>
                      </a:r>
                      <a:r>
                        <a:rPr lang="zh-TW" altLang="en-US" b="1" dirty="0">
                          <a:solidFill>
                            <a:srgbClr val="FF0000"/>
                          </a:solidFill>
                          <a:latin typeface="標楷體" panose="03000509000000000000" pitchFamily="65" charset="-120"/>
                          <a:ea typeface="標楷體" panose="03000509000000000000" pitchFamily="65" charset="-120"/>
                        </a:rPr>
                        <a:t>契合社團理念</a:t>
                      </a:r>
                      <a:r>
                        <a:rPr lang="zh-TW" altLang="en-US" b="1" dirty="0">
                          <a:solidFill>
                            <a:schemeClr val="tx1"/>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展現學校文化或社團傳統</a:t>
                      </a:r>
                    </a:p>
                  </a:txBody>
                  <a:tcPr/>
                </a:tc>
                <a:extLst>
                  <a:ext uri="{0D108BD9-81ED-4DB2-BD59-A6C34878D82A}">
                    <a16:rowId xmlns:a16="http://schemas.microsoft.com/office/drawing/2014/main" val="10001"/>
                  </a:ext>
                </a:extLst>
              </a:tr>
              <a:tr h="324568">
                <a:tc vMerge="1">
                  <a:txBody>
                    <a:bodyPr/>
                    <a:lstStyle/>
                    <a:p>
                      <a:endParaRPr lang="zh-TW" altLang="en-US" dirty="0">
                        <a:solidFill>
                          <a:srgbClr val="F87508"/>
                        </a:solidFill>
                      </a:endParaRPr>
                    </a:p>
                  </a:txBody>
                  <a:tcPr/>
                </a:tc>
                <a:tc>
                  <a:txBody>
                    <a:bodyPr/>
                    <a:lstStyle/>
                    <a:p>
                      <a:r>
                        <a:rPr lang="zh-TW" altLang="en-US" b="1" dirty="0">
                          <a:solidFill>
                            <a:schemeClr val="tx1"/>
                          </a:solidFill>
                          <a:latin typeface="標楷體" panose="03000509000000000000" pitchFamily="65" charset="-120"/>
                          <a:ea typeface="標楷體" panose="03000509000000000000" pitchFamily="65" charset="-120"/>
                        </a:rPr>
                        <a:t>呈現出獨特、創意或結合關注議題</a:t>
                      </a:r>
                    </a:p>
                  </a:txBody>
                  <a:tcPr/>
                </a:tc>
                <a:extLst>
                  <a:ext uri="{0D108BD9-81ED-4DB2-BD59-A6C34878D82A}">
                    <a16:rowId xmlns:a16="http://schemas.microsoft.com/office/drawing/2014/main" val="10002"/>
                  </a:ext>
                </a:extLst>
              </a:tr>
              <a:tr h="347498">
                <a:tc vMerge="1">
                  <a:txBody>
                    <a:bodyPr/>
                    <a:lstStyle/>
                    <a:p>
                      <a:endParaRPr lang="zh-TW" altLang="en-US" dirty="0">
                        <a:solidFill>
                          <a:srgbClr val="F87508"/>
                        </a:solidFill>
                      </a:endParaRPr>
                    </a:p>
                  </a:txBody>
                  <a:tcPr/>
                </a:tc>
                <a:tc>
                  <a:txBody>
                    <a:bodyPr/>
                    <a:lstStyle/>
                    <a:p>
                      <a:r>
                        <a:rPr lang="zh-TW" altLang="en-US" b="1" dirty="0">
                          <a:solidFill>
                            <a:srgbClr val="FF0000"/>
                          </a:solidFill>
                          <a:latin typeface="標楷體" panose="03000509000000000000" pitchFamily="65" charset="-120"/>
                          <a:ea typeface="標楷體" panose="03000509000000000000" pitchFamily="65" charset="-120"/>
                        </a:rPr>
                        <a:t>參與</a:t>
                      </a: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或主辦</a:t>
                      </a: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校外或跨校性活動</a:t>
                      </a:r>
                      <a:r>
                        <a:rPr lang="zh-TW" altLang="en-US" b="1" dirty="0">
                          <a:solidFill>
                            <a:schemeClr val="tx1"/>
                          </a:solidFill>
                          <a:latin typeface="標楷體" panose="03000509000000000000" pitchFamily="65" charset="-120"/>
                          <a:ea typeface="標楷體" panose="03000509000000000000" pitchFamily="65" charset="-120"/>
                        </a:rPr>
                        <a:t>，並呈現出成績、成果或績效</a:t>
                      </a:r>
                    </a:p>
                  </a:txBody>
                  <a:tcPr/>
                </a:tc>
                <a:extLst>
                  <a:ext uri="{0D108BD9-81ED-4DB2-BD59-A6C34878D82A}">
                    <a16:rowId xmlns:a16="http://schemas.microsoft.com/office/drawing/2014/main" val="10003"/>
                  </a:ext>
                </a:extLst>
              </a:tr>
              <a:tr h="324568">
                <a:tc vMerge="1">
                  <a:txBody>
                    <a:bodyPr/>
                    <a:lstStyle/>
                    <a:p>
                      <a:endParaRPr lang="zh-TW" altLang="en-US" dirty="0">
                        <a:solidFill>
                          <a:srgbClr val="F87508"/>
                        </a:solidFill>
                      </a:endParaRPr>
                    </a:p>
                  </a:txBody>
                  <a:tcPr/>
                </a:tc>
                <a:tc>
                  <a:txBody>
                    <a:bodyPr/>
                    <a:lstStyle/>
                    <a:p>
                      <a:r>
                        <a:rPr lang="zh-TW" altLang="en-US" b="1" dirty="0">
                          <a:solidFill>
                            <a:schemeClr val="tx1"/>
                          </a:solidFill>
                          <a:latin typeface="標楷體" panose="03000509000000000000" pitchFamily="65" charset="-120"/>
                          <a:ea typeface="標楷體" panose="03000509000000000000" pitchFamily="65" charset="-120"/>
                        </a:rPr>
                        <a:t>協助</a:t>
                      </a:r>
                      <a:r>
                        <a:rPr lang="en-US" altLang="zh-TW" b="1" dirty="0">
                          <a:solidFill>
                            <a:schemeClr val="tx1"/>
                          </a:solidFill>
                          <a:latin typeface="標楷體" panose="03000509000000000000" pitchFamily="65" charset="-120"/>
                          <a:ea typeface="標楷體" panose="03000509000000000000" pitchFamily="65" charset="-120"/>
                        </a:rPr>
                        <a:t>(</a:t>
                      </a:r>
                      <a:r>
                        <a:rPr lang="zh-TW" altLang="en-US" b="1" dirty="0">
                          <a:solidFill>
                            <a:schemeClr val="tx1"/>
                          </a:solidFill>
                          <a:latin typeface="標楷體" panose="03000509000000000000" pitchFamily="65" charset="-120"/>
                          <a:ea typeface="標楷體" panose="03000509000000000000" pitchFamily="65" charset="-120"/>
                        </a:rPr>
                        <a:t>配合</a:t>
                      </a:r>
                      <a:r>
                        <a:rPr lang="en-US" altLang="zh-TW" b="1" dirty="0">
                          <a:solidFill>
                            <a:schemeClr val="tx1"/>
                          </a:solidFill>
                          <a:latin typeface="標楷體" panose="03000509000000000000" pitchFamily="65" charset="-120"/>
                          <a:ea typeface="標楷體" panose="03000509000000000000" pitchFamily="65" charset="-120"/>
                        </a:rPr>
                        <a:t>)</a:t>
                      </a:r>
                      <a:r>
                        <a:rPr lang="zh-TW" altLang="en-US" b="1" dirty="0">
                          <a:solidFill>
                            <a:schemeClr val="tx1"/>
                          </a:solidFill>
                          <a:latin typeface="標楷體" panose="03000509000000000000" pitchFamily="65" charset="-120"/>
                          <a:ea typeface="標楷體" panose="03000509000000000000" pitchFamily="65" charset="-120"/>
                        </a:rPr>
                        <a:t>學校或社區</a:t>
                      </a:r>
                      <a:r>
                        <a:rPr lang="en-US" altLang="zh-TW" b="1" dirty="0">
                          <a:solidFill>
                            <a:schemeClr val="tx1"/>
                          </a:solidFill>
                          <a:latin typeface="標楷體" panose="03000509000000000000" pitchFamily="65" charset="-120"/>
                          <a:ea typeface="標楷體" panose="03000509000000000000" pitchFamily="65" charset="-120"/>
                        </a:rPr>
                        <a:t>(</a:t>
                      </a:r>
                      <a:r>
                        <a:rPr lang="zh-TW" altLang="en-US" b="1" dirty="0">
                          <a:solidFill>
                            <a:schemeClr val="tx1"/>
                          </a:solidFill>
                          <a:latin typeface="標楷體" panose="03000509000000000000" pitchFamily="65" charset="-120"/>
                          <a:ea typeface="標楷體" panose="03000509000000000000" pitchFamily="65" charset="-120"/>
                        </a:rPr>
                        <a:t>民間</a:t>
                      </a:r>
                      <a:r>
                        <a:rPr lang="en-US" altLang="zh-TW" b="1" dirty="0">
                          <a:solidFill>
                            <a:schemeClr val="tx1"/>
                          </a:solidFill>
                          <a:latin typeface="標楷體" panose="03000509000000000000" pitchFamily="65" charset="-120"/>
                          <a:ea typeface="標楷體" panose="03000509000000000000" pitchFamily="65" charset="-120"/>
                        </a:rPr>
                        <a:t>)</a:t>
                      </a:r>
                      <a:r>
                        <a:rPr lang="zh-TW" altLang="en-US" b="1" dirty="0">
                          <a:solidFill>
                            <a:schemeClr val="tx1"/>
                          </a:solidFill>
                          <a:latin typeface="標楷體" panose="03000509000000000000" pitchFamily="65" charset="-120"/>
                          <a:ea typeface="標楷體" panose="03000509000000000000" pitchFamily="65" charset="-120"/>
                        </a:rPr>
                        <a:t>團體舉辦之活動</a:t>
                      </a:r>
                    </a:p>
                  </a:txBody>
                  <a:tcPr/>
                </a:tc>
                <a:extLst>
                  <a:ext uri="{0D108BD9-81ED-4DB2-BD59-A6C34878D82A}">
                    <a16:rowId xmlns:a16="http://schemas.microsoft.com/office/drawing/2014/main" val="10004"/>
                  </a:ext>
                </a:extLst>
              </a:tr>
              <a:tr h="324568">
                <a:tc vMerge="1">
                  <a:txBody>
                    <a:bodyPr/>
                    <a:lstStyle/>
                    <a:p>
                      <a:endParaRPr lang="zh-TW" altLang="en-US" dirty="0">
                        <a:solidFill>
                          <a:srgbClr val="F87508"/>
                        </a:solidFill>
                      </a:endParaRPr>
                    </a:p>
                  </a:txBody>
                  <a:tcPr/>
                </a:tc>
                <a:tc>
                  <a:txBody>
                    <a:bodyPr/>
                    <a:lstStyle/>
                    <a:p>
                      <a:r>
                        <a:rPr lang="zh-TW" altLang="en-US" b="1" dirty="0">
                          <a:solidFill>
                            <a:schemeClr val="tx1"/>
                          </a:solidFill>
                          <a:latin typeface="標楷體" panose="03000509000000000000" pitchFamily="65" charset="-120"/>
                          <a:ea typeface="標楷體" panose="03000509000000000000" pitchFamily="65" charset="-120"/>
                        </a:rPr>
                        <a:t>活動參與對象涵蓋社團內、外的人員</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2405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9"/>
          <p:cNvSpPr txBox="1">
            <a:spLocks noGrp="1"/>
          </p:cNvSpPr>
          <p:nvPr>
            <p:ph type="title" idx="4294967295"/>
          </p:nvPr>
        </p:nvSpPr>
        <p:spPr>
          <a:xfrm>
            <a:off x="467100" y="89403"/>
            <a:ext cx="8209800" cy="46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200" dirty="0">
                <a:solidFill>
                  <a:schemeClr val="lt1"/>
                </a:solidFill>
                <a:latin typeface="標楷體" panose="03000509000000000000" pitchFamily="65" charset="-120"/>
                <a:ea typeface="標楷體" panose="03000509000000000000" pitchFamily="65" charset="-120"/>
              </a:rPr>
              <a:t>獎勵辦法</a:t>
            </a:r>
            <a:endParaRPr sz="3200" dirty="0">
              <a:solidFill>
                <a:schemeClr val="lt1"/>
              </a:solidFill>
              <a:latin typeface="標楷體" panose="03000509000000000000" pitchFamily="65" charset="-120"/>
              <a:ea typeface="標楷體" panose="03000509000000000000" pitchFamily="65" charset="-120"/>
            </a:endParaRPr>
          </a:p>
        </p:txBody>
      </p:sp>
      <p:sp>
        <p:nvSpPr>
          <p:cNvPr id="543" name="Google Shape;543;p49"/>
          <p:cNvSpPr/>
          <p:nvPr/>
        </p:nvSpPr>
        <p:spPr>
          <a:xfrm>
            <a:off x="467100" y="663997"/>
            <a:ext cx="8209800" cy="42090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49"/>
          <p:cNvGrpSpPr/>
          <p:nvPr/>
        </p:nvGrpSpPr>
        <p:grpSpPr>
          <a:xfrm>
            <a:off x="642802" y="664009"/>
            <a:ext cx="7867750" cy="4209098"/>
            <a:chOff x="638138" y="467100"/>
            <a:chExt cx="7867750" cy="4194000"/>
          </a:xfrm>
        </p:grpSpPr>
        <p:cxnSp>
          <p:nvCxnSpPr>
            <p:cNvPr id="545" name="Google Shape;545;p49"/>
            <p:cNvCxnSpPr/>
            <p:nvPr/>
          </p:nvCxnSpPr>
          <p:spPr>
            <a:xfrm>
              <a:off x="6381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6" name="Google Shape;546;p49"/>
            <p:cNvCxnSpPr/>
            <p:nvPr/>
          </p:nvCxnSpPr>
          <p:spPr>
            <a:xfrm>
              <a:off x="8091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7" name="Google Shape;547;p49"/>
            <p:cNvCxnSpPr/>
            <p:nvPr/>
          </p:nvCxnSpPr>
          <p:spPr>
            <a:xfrm>
              <a:off x="9802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8" name="Google Shape;548;p49"/>
            <p:cNvCxnSpPr/>
            <p:nvPr/>
          </p:nvCxnSpPr>
          <p:spPr>
            <a:xfrm>
              <a:off x="11512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49" name="Google Shape;549;p49"/>
            <p:cNvCxnSpPr/>
            <p:nvPr/>
          </p:nvCxnSpPr>
          <p:spPr>
            <a:xfrm>
              <a:off x="13222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0" name="Google Shape;550;p49"/>
            <p:cNvCxnSpPr/>
            <p:nvPr/>
          </p:nvCxnSpPr>
          <p:spPr>
            <a:xfrm>
              <a:off x="14933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1" name="Google Shape;551;p49"/>
            <p:cNvCxnSpPr/>
            <p:nvPr/>
          </p:nvCxnSpPr>
          <p:spPr>
            <a:xfrm>
              <a:off x="16643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2" name="Google Shape;552;p49"/>
            <p:cNvCxnSpPr/>
            <p:nvPr/>
          </p:nvCxnSpPr>
          <p:spPr>
            <a:xfrm>
              <a:off x="18354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3" name="Google Shape;553;p49"/>
            <p:cNvCxnSpPr/>
            <p:nvPr/>
          </p:nvCxnSpPr>
          <p:spPr>
            <a:xfrm>
              <a:off x="20064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4" name="Google Shape;554;p49"/>
            <p:cNvCxnSpPr/>
            <p:nvPr/>
          </p:nvCxnSpPr>
          <p:spPr>
            <a:xfrm>
              <a:off x="21774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5" name="Google Shape;555;p49"/>
            <p:cNvCxnSpPr/>
            <p:nvPr/>
          </p:nvCxnSpPr>
          <p:spPr>
            <a:xfrm>
              <a:off x="23485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6" name="Google Shape;556;p49"/>
            <p:cNvCxnSpPr/>
            <p:nvPr/>
          </p:nvCxnSpPr>
          <p:spPr>
            <a:xfrm>
              <a:off x="25195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7" name="Google Shape;557;p49"/>
            <p:cNvCxnSpPr/>
            <p:nvPr/>
          </p:nvCxnSpPr>
          <p:spPr>
            <a:xfrm>
              <a:off x="26905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8" name="Google Shape;558;p49"/>
            <p:cNvCxnSpPr/>
            <p:nvPr/>
          </p:nvCxnSpPr>
          <p:spPr>
            <a:xfrm>
              <a:off x="28616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59" name="Google Shape;559;p49"/>
            <p:cNvCxnSpPr/>
            <p:nvPr/>
          </p:nvCxnSpPr>
          <p:spPr>
            <a:xfrm>
              <a:off x="30326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0" name="Google Shape;560;p49"/>
            <p:cNvCxnSpPr/>
            <p:nvPr/>
          </p:nvCxnSpPr>
          <p:spPr>
            <a:xfrm>
              <a:off x="32037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1" name="Google Shape;561;p49"/>
            <p:cNvCxnSpPr/>
            <p:nvPr/>
          </p:nvCxnSpPr>
          <p:spPr>
            <a:xfrm>
              <a:off x="33747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2" name="Google Shape;562;p49"/>
            <p:cNvCxnSpPr/>
            <p:nvPr/>
          </p:nvCxnSpPr>
          <p:spPr>
            <a:xfrm>
              <a:off x="35457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3" name="Google Shape;563;p49"/>
            <p:cNvCxnSpPr/>
            <p:nvPr/>
          </p:nvCxnSpPr>
          <p:spPr>
            <a:xfrm>
              <a:off x="37168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4" name="Google Shape;564;p49"/>
            <p:cNvCxnSpPr/>
            <p:nvPr/>
          </p:nvCxnSpPr>
          <p:spPr>
            <a:xfrm>
              <a:off x="38878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5" name="Google Shape;565;p49"/>
            <p:cNvCxnSpPr/>
            <p:nvPr/>
          </p:nvCxnSpPr>
          <p:spPr>
            <a:xfrm>
              <a:off x="40588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6" name="Google Shape;566;p49"/>
            <p:cNvCxnSpPr/>
            <p:nvPr/>
          </p:nvCxnSpPr>
          <p:spPr>
            <a:xfrm>
              <a:off x="42299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7" name="Google Shape;567;p49"/>
            <p:cNvCxnSpPr/>
            <p:nvPr/>
          </p:nvCxnSpPr>
          <p:spPr>
            <a:xfrm>
              <a:off x="44009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8" name="Google Shape;568;p49"/>
            <p:cNvCxnSpPr/>
            <p:nvPr/>
          </p:nvCxnSpPr>
          <p:spPr>
            <a:xfrm>
              <a:off x="47430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69" name="Google Shape;569;p49"/>
            <p:cNvCxnSpPr/>
            <p:nvPr/>
          </p:nvCxnSpPr>
          <p:spPr>
            <a:xfrm>
              <a:off x="49141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0" name="Google Shape;570;p49"/>
            <p:cNvCxnSpPr/>
            <p:nvPr/>
          </p:nvCxnSpPr>
          <p:spPr>
            <a:xfrm>
              <a:off x="50851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1" name="Google Shape;571;p49"/>
            <p:cNvCxnSpPr/>
            <p:nvPr/>
          </p:nvCxnSpPr>
          <p:spPr>
            <a:xfrm>
              <a:off x="52561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2" name="Google Shape;572;p49"/>
            <p:cNvCxnSpPr/>
            <p:nvPr/>
          </p:nvCxnSpPr>
          <p:spPr>
            <a:xfrm>
              <a:off x="54272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3" name="Google Shape;573;p49"/>
            <p:cNvCxnSpPr/>
            <p:nvPr/>
          </p:nvCxnSpPr>
          <p:spPr>
            <a:xfrm>
              <a:off x="55982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4" name="Google Shape;574;p49"/>
            <p:cNvCxnSpPr/>
            <p:nvPr/>
          </p:nvCxnSpPr>
          <p:spPr>
            <a:xfrm>
              <a:off x="57692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5" name="Google Shape;575;p49"/>
            <p:cNvCxnSpPr/>
            <p:nvPr/>
          </p:nvCxnSpPr>
          <p:spPr>
            <a:xfrm>
              <a:off x="59403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49"/>
            <p:cNvCxnSpPr/>
            <p:nvPr/>
          </p:nvCxnSpPr>
          <p:spPr>
            <a:xfrm>
              <a:off x="61113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49"/>
            <p:cNvCxnSpPr/>
            <p:nvPr/>
          </p:nvCxnSpPr>
          <p:spPr>
            <a:xfrm>
              <a:off x="62824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49"/>
            <p:cNvCxnSpPr/>
            <p:nvPr/>
          </p:nvCxnSpPr>
          <p:spPr>
            <a:xfrm>
              <a:off x="64534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49"/>
            <p:cNvCxnSpPr/>
            <p:nvPr/>
          </p:nvCxnSpPr>
          <p:spPr>
            <a:xfrm>
              <a:off x="66244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49"/>
            <p:cNvCxnSpPr/>
            <p:nvPr/>
          </p:nvCxnSpPr>
          <p:spPr>
            <a:xfrm>
              <a:off x="67955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49"/>
            <p:cNvCxnSpPr/>
            <p:nvPr/>
          </p:nvCxnSpPr>
          <p:spPr>
            <a:xfrm>
              <a:off x="69665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49"/>
            <p:cNvCxnSpPr/>
            <p:nvPr/>
          </p:nvCxnSpPr>
          <p:spPr>
            <a:xfrm>
              <a:off x="71375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49"/>
            <p:cNvCxnSpPr/>
            <p:nvPr/>
          </p:nvCxnSpPr>
          <p:spPr>
            <a:xfrm>
              <a:off x="73086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49"/>
            <p:cNvCxnSpPr/>
            <p:nvPr/>
          </p:nvCxnSpPr>
          <p:spPr>
            <a:xfrm>
              <a:off x="74796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49"/>
            <p:cNvCxnSpPr/>
            <p:nvPr/>
          </p:nvCxnSpPr>
          <p:spPr>
            <a:xfrm>
              <a:off x="76507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49"/>
            <p:cNvCxnSpPr/>
            <p:nvPr/>
          </p:nvCxnSpPr>
          <p:spPr>
            <a:xfrm>
              <a:off x="78217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49"/>
            <p:cNvCxnSpPr/>
            <p:nvPr/>
          </p:nvCxnSpPr>
          <p:spPr>
            <a:xfrm>
              <a:off x="79927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8" name="Google Shape;588;p49"/>
            <p:cNvCxnSpPr/>
            <p:nvPr/>
          </p:nvCxnSpPr>
          <p:spPr>
            <a:xfrm>
              <a:off x="81638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89" name="Google Shape;589;p49"/>
            <p:cNvCxnSpPr/>
            <p:nvPr/>
          </p:nvCxnSpPr>
          <p:spPr>
            <a:xfrm>
              <a:off x="83348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0" name="Google Shape;590;p49"/>
            <p:cNvCxnSpPr/>
            <p:nvPr/>
          </p:nvCxnSpPr>
          <p:spPr>
            <a:xfrm>
              <a:off x="8505888" y="467100"/>
              <a:ext cx="0" cy="4194000"/>
            </a:xfrm>
            <a:prstGeom prst="straightConnector1">
              <a:avLst/>
            </a:prstGeom>
            <a:noFill/>
            <a:ln w="9525" cap="flat" cmpd="sng">
              <a:solidFill>
                <a:schemeClr val="lt2"/>
              </a:solidFill>
              <a:prstDash val="solid"/>
              <a:round/>
              <a:headEnd type="none" w="med" len="med"/>
              <a:tailEnd type="none" w="med" len="med"/>
            </a:ln>
          </p:spPr>
        </p:cxnSp>
      </p:grpSp>
      <p:sp>
        <p:nvSpPr>
          <p:cNvPr id="591" name="Google Shape;591;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592" name="Google Shape;592;p49"/>
          <p:cNvGrpSpPr/>
          <p:nvPr/>
        </p:nvGrpSpPr>
        <p:grpSpPr>
          <a:xfrm>
            <a:off x="467107" y="642473"/>
            <a:ext cx="8209755" cy="3858239"/>
            <a:chOff x="467088" y="642474"/>
            <a:chExt cx="4194000" cy="3858239"/>
          </a:xfrm>
        </p:grpSpPr>
        <p:cxnSp>
          <p:nvCxnSpPr>
            <p:cNvPr id="593" name="Google Shape;593;p49"/>
            <p:cNvCxnSpPr/>
            <p:nvPr/>
          </p:nvCxnSpPr>
          <p:spPr>
            <a:xfrm>
              <a:off x="2564088" y="-145452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4" name="Google Shape;594;p49"/>
            <p:cNvCxnSpPr/>
            <p:nvPr/>
          </p:nvCxnSpPr>
          <p:spPr>
            <a:xfrm>
              <a:off x="2564088" y="-127915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5" name="Google Shape;595;p49"/>
            <p:cNvCxnSpPr/>
            <p:nvPr/>
          </p:nvCxnSpPr>
          <p:spPr>
            <a:xfrm>
              <a:off x="2564088" y="-110377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6" name="Google Shape;596;p49"/>
            <p:cNvCxnSpPr/>
            <p:nvPr/>
          </p:nvCxnSpPr>
          <p:spPr>
            <a:xfrm>
              <a:off x="2564088" y="-92840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7" name="Google Shape;597;p49"/>
            <p:cNvCxnSpPr/>
            <p:nvPr/>
          </p:nvCxnSpPr>
          <p:spPr>
            <a:xfrm>
              <a:off x="2564088" y="-75302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8" name="Google Shape;598;p49"/>
            <p:cNvCxnSpPr/>
            <p:nvPr/>
          </p:nvCxnSpPr>
          <p:spPr>
            <a:xfrm>
              <a:off x="2564088" y="-57765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599" name="Google Shape;599;p49"/>
            <p:cNvCxnSpPr/>
            <p:nvPr/>
          </p:nvCxnSpPr>
          <p:spPr>
            <a:xfrm>
              <a:off x="2564088" y="-40227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0" name="Google Shape;600;p49"/>
            <p:cNvCxnSpPr/>
            <p:nvPr/>
          </p:nvCxnSpPr>
          <p:spPr>
            <a:xfrm>
              <a:off x="2564088" y="-22690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1" name="Google Shape;601;p49"/>
            <p:cNvCxnSpPr/>
            <p:nvPr/>
          </p:nvCxnSpPr>
          <p:spPr>
            <a:xfrm>
              <a:off x="2564088" y="-5153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2" name="Google Shape;602;p49"/>
            <p:cNvCxnSpPr/>
            <p:nvPr/>
          </p:nvCxnSpPr>
          <p:spPr>
            <a:xfrm>
              <a:off x="2564088" y="12384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3" name="Google Shape;603;p49"/>
            <p:cNvCxnSpPr/>
            <p:nvPr/>
          </p:nvCxnSpPr>
          <p:spPr>
            <a:xfrm>
              <a:off x="2564088" y="29921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4" name="Google Shape;604;p49"/>
            <p:cNvCxnSpPr/>
            <p:nvPr/>
          </p:nvCxnSpPr>
          <p:spPr>
            <a:xfrm>
              <a:off x="2564088" y="64996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5" name="Google Shape;605;p49"/>
            <p:cNvCxnSpPr/>
            <p:nvPr/>
          </p:nvCxnSpPr>
          <p:spPr>
            <a:xfrm>
              <a:off x="2564088" y="82534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6" name="Google Shape;606;p49"/>
            <p:cNvCxnSpPr/>
            <p:nvPr/>
          </p:nvCxnSpPr>
          <p:spPr>
            <a:xfrm>
              <a:off x="2564088" y="100071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7" name="Google Shape;607;p49"/>
            <p:cNvCxnSpPr/>
            <p:nvPr/>
          </p:nvCxnSpPr>
          <p:spPr>
            <a:xfrm>
              <a:off x="2564088" y="117609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8" name="Google Shape;608;p49"/>
            <p:cNvCxnSpPr/>
            <p:nvPr/>
          </p:nvCxnSpPr>
          <p:spPr>
            <a:xfrm>
              <a:off x="2564088" y="135146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09" name="Google Shape;609;p49"/>
            <p:cNvCxnSpPr/>
            <p:nvPr/>
          </p:nvCxnSpPr>
          <p:spPr>
            <a:xfrm>
              <a:off x="2564088" y="152684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10" name="Google Shape;610;p49"/>
            <p:cNvCxnSpPr/>
            <p:nvPr/>
          </p:nvCxnSpPr>
          <p:spPr>
            <a:xfrm>
              <a:off x="2564088" y="170221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11" name="Google Shape;611;p49"/>
            <p:cNvCxnSpPr/>
            <p:nvPr/>
          </p:nvCxnSpPr>
          <p:spPr>
            <a:xfrm>
              <a:off x="2564088" y="187759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12" name="Google Shape;612;p49"/>
            <p:cNvCxnSpPr/>
            <p:nvPr/>
          </p:nvCxnSpPr>
          <p:spPr>
            <a:xfrm>
              <a:off x="2564088" y="205296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13" name="Google Shape;613;p49"/>
            <p:cNvCxnSpPr/>
            <p:nvPr/>
          </p:nvCxnSpPr>
          <p:spPr>
            <a:xfrm>
              <a:off x="2564088" y="222833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14" name="Google Shape;614;p49"/>
            <p:cNvCxnSpPr/>
            <p:nvPr/>
          </p:nvCxnSpPr>
          <p:spPr>
            <a:xfrm>
              <a:off x="2564088" y="2403713"/>
              <a:ext cx="0" cy="4194000"/>
            </a:xfrm>
            <a:prstGeom prst="straightConnector1">
              <a:avLst/>
            </a:prstGeom>
            <a:noFill/>
            <a:ln w="9525" cap="flat" cmpd="sng">
              <a:solidFill>
                <a:schemeClr val="lt2"/>
              </a:solidFill>
              <a:prstDash val="solid"/>
              <a:round/>
              <a:headEnd type="none" w="med" len="med"/>
              <a:tailEnd type="none" w="med" len="med"/>
            </a:ln>
          </p:spPr>
        </p:cxnSp>
      </p:grpSp>
      <p:cxnSp>
        <p:nvCxnSpPr>
          <p:cNvPr id="615" name="Google Shape;615;p49"/>
          <p:cNvCxnSpPr/>
          <p:nvPr/>
        </p:nvCxnSpPr>
        <p:spPr>
          <a:xfrm>
            <a:off x="4571975" y="663997"/>
            <a:ext cx="0" cy="4209000"/>
          </a:xfrm>
          <a:prstGeom prst="straightConnector1">
            <a:avLst/>
          </a:prstGeom>
          <a:noFill/>
          <a:ln w="19050" cap="flat" cmpd="sng">
            <a:solidFill>
              <a:schemeClr val="dk2"/>
            </a:solidFill>
            <a:prstDash val="solid"/>
            <a:round/>
            <a:headEnd type="triangle" w="sm" len="sm"/>
            <a:tailEnd type="triangle" w="sm" len="sm"/>
          </a:ln>
        </p:spPr>
      </p:cxnSp>
      <p:sp>
        <p:nvSpPr>
          <p:cNvPr id="619" name="Google Shape;619;p49"/>
          <p:cNvSpPr txBox="1"/>
          <p:nvPr/>
        </p:nvSpPr>
        <p:spPr>
          <a:xfrm>
            <a:off x="3928825" y="4676063"/>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dirty="0">
                <a:solidFill>
                  <a:schemeClr val="lt1"/>
                </a:solidFill>
                <a:latin typeface="Tinos"/>
                <a:ea typeface="Tinos"/>
                <a:cs typeface="Tinos"/>
                <a:sym typeface="Tinos"/>
              </a:rPr>
              <a:t>LOW VALU</a:t>
            </a:r>
            <a:r>
              <a:rPr lang="en-US" sz="800" dirty="0">
                <a:solidFill>
                  <a:schemeClr val="lt1"/>
                </a:solidFill>
                <a:latin typeface="Tinos"/>
                <a:ea typeface="Tinos"/>
                <a:cs typeface="Tinos"/>
                <a:sym typeface="Tinos"/>
              </a:rPr>
              <a:t>G</a:t>
            </a:r>
            <a:r>
              <a:rPr lang="en" sz="800" dirty="0">
                <a:solidFill>
                  <a:schemeClr val="lt1"/>
                </a:solidFill>
                <a:latin typeface="Tinos"/>
                <a:ea typeface="Tinos"/>
                <a:cs typeface="Tinos"/>
                <a:sym typeface="Tinos"/>
              </a:rPr>
              <a:t> 2</a:t>
            </a:r>
            <a:endParaRPr sz="800" dirty="0">
              <a:solidFill>
                <a:schemeClr val="lt1"/>
              </a:solidFill>
              <a:latin typeface="Tinos"/>
              <a:ea typeface="Tinos"/>
              <a:cs typeface="Tinos"/>
              <a:sym typeface="Tinos"/>
            </a:endParaRPr>
          </a:p>
        </p:txBody>
      </p:sp>
      <p:sp>
        <p:nvSpPr>
          <p:cNvPr id="621" name="Google Shape;621;p49"/>
          <p:cNvSpPr/>
          <p:nvPr/>
        </p:nvSpPr>
        <p:spPr>
          <a:xfrm>
            <a:off x="7354623" y="909206"/>
            <a:ext cx="854753" cy="840478"/>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lt1"/>
              </a:solidFill>
              <a:latin typeface="Tinos"/>
              <a:ea typeface="Tinos"/>
              <a:cs typeface="Tinos"/>
              <a:sym typeface="Tinos"/>
            </a:endParaRPr>
          </a:p>
        </p:txBody>
      </p:sp>
      <p:sp>
        <p:nvSpPr>
          <p:cNvPr id="622" name="Google Shape;622;p49"/>
          <p:cNvSpPr/>
          <p:nvPr/>
        </p:nvSpPr>
        <p:spPr>
          <a:xfrm>
            <a:off x="3506820" y="909206"/>
            <a:ext cx="876000" cy="876000"/>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lt1"/>
              </a:solidFill>
              <a:latin typeface="Tinos"/>
              <a:ea typeface="Tinos"/>
              <a:cs typeface="Tinos"/>
              <a:sym typeface="Tinos"/>
            </a:endParaRPr>
          </a:p>
        </p:txBody>
      </p:sp>
      <p:sp>
        <p:nvSpPr>
          <p:cNvPr id="623" name="Google Shape;623;p49"/>
          <p:cNvSpPr/>
          <p:nvPr/>
        </p:nvSpPr>
        <p:spPr>
          <a:xfrm>
            <a:off x="1382875" y="3471600"/>
            <a:ext cx="730500"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lt1"/>
              </a:solidFill>
              <a:latin typeface="Tinos"/>
              <a:ea typeface="Tinos"/>
              <a:cs typeface="Tinos"/>
              <a:sym typeface="Tinos"/>
            </a:endParaRPr>
          </a:p>
        </p:txBody>
      </p:sp>
      <p:sp>
        <p:nvSpPr>
          <p:cNvPr id="624" name="Google Shape;624;p49"/>
          <p:cNvSpPr/>
          <p:nvPr/>
        </p:nvSpPr>
        <p:spPr>
          <a:xfrm>
            <a:off x="4838984" y="4057737"/>
            <a:ext cx="760920" cy="730504"/>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lt1"/>
              </a:solidFill>
              <a:latin typeface="Tinos"/>
              <a:ea typeface="Tinos"/>
              <a:cs typeface="Tinos"/>
              <a:sym typeface="Tinos"/>
            </a:endParaRPr>
          </a:p>
        </p:txBody>
      </p:sp>
      <p:sp>
        <p:nvSpPr>
          <p:cNvPr id="625" name="Google Shape;625;p49"/>
          <p:cNvSpPr/>
          <p:nvPr/>
        </p:nvSpPr>
        <p:spPr>
          <a:xfrm>
            <a:off x="3409844" y="3877623"/>
            <a:ext cx="670382" cy="643242"/>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lt1"/>
              </a:solidFill>
              <a:latin typeface="Tinos"/>
              <a:ea typeface="Tinos"/>
              <a:cs typeface="Tinos"/>
              <a:sym typeface="Tinos"/>
            </a:endParaRPr>
          </a:p>
        </p:txBody>
      </p:sp>
      <p:sp>
        <p:nvSpPr>
          <p:cNvPr id="626" name="Google Shape;626;p49"/>
          <p:cNvSpPr/>
          <p:nvPr/>
        </p:nvSpPr>
        <p:spPr>
          <a:xfrm>
            <a:off x="6580137" y="2724972"/>
            <a:ext cx="603014" cy="540625"/>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lt1"/>
              </a:solidFill>
              <a:latin typeface="Tinos"/>
              <a:ea typeface="Tinos"/>
              <a:cs typeface="Tinos"/>
              <a:sym typeface="Tinos"/>
            </a:endParaRPr>
          </a:p>
        </p:txBody>
      </p:sp>
      <p:sp>
        <p:nvSpPr>
          <p:cNvPr id="627" name="Google Shape;627;p49"/>
          <p:cNvSpPr/>
          <p:nvPr/>
        </p:nvSpPr>
        <p:spPr>
          <a:xfrm>
            <a:off x="2524205" y="1925058"/>
            <a:ext cx="467100" cy="467100"/>
          </a:xfrm>
          <a:prstGeom prst="ellipse">
            <a:avLst/>
          </a:prstGeom>
          <a:solidFill>
            <a:schemeClr val="accent6"/>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lt1"/>
              </a:solidFill>
              <a:latin typeface="Tinos"/>
              <a:ea typeface="Tinos"/>
              <a:cs typeface="Tinos"/>
              <a:sym typeface="Tinos"/>
            </a:endParaRPr>
          </a:p>
        </p:txBody>
      </p:sp>
      <p:sp>
        <p:nvSpPr>
          <p:cNvPr id="88" name="文字方塊 87">
            <a:extLst>
              <a:ext uri="{FF2B5EF4-FFF2-40B4-BE49-F238E27FC236}">
                <a16:creationId xmlns:a16="http://schemas.microsoft.com/office/drawing/2014/main" id="{4BA43839-49F7-4F55-9B38-BCB0A211EA07}"/>
              </a:ext>
            </a:extLst>
          </p:cNvPr>
          <p:cNvSpPr txBox="1"/>
          <p:nvPr/>
        </p:nvSpPr>
        <p:spPr>
          <a:xfrm>
            <a:off x="686421" y="932236"/>
            <a:ext cx="3593783" cy="3205814"/>
          </a:xfrm>
          <a:prstGeom prst="rect">
            <a:avLst/>
          </a:prstGeom>
          <a:noFill/>
        </p:spPr>
        <p:txBody>
          <a:bodyPr wrap="square">
            <a:spAutoFit/>
          </a:bodyPr>
          <a:lstStyle/>
          <a:p>
            <a:r>
              <a:rPr lang="zh-TW" altLang="en-US" sz="2600" b="1" dirty="0">
                <a:latin typeface="標楷體" panose="03000509000000000000" pitchFamily="65" charset="-120"/>
                <a:ea typeface="標楷體" panose="03000509000000000000" pitchFamily="65" charset="-120"/>
              </a:rPr>
              <a:t>特優獎</a:t>
            </a:r>
          </a:p>
          <a:p>
            <a:pPr>
              <a:lnSpc>
                <a:spcPct val="150000"/>
              </a:lnSpc>
            </a:pP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各類組總平均成績第一名</a:t>
            </a:r>
            <a:r>
              <a:rPr lang="en-US" altLang="zh-TW" sz="2000" b="1" dirty="0">
                <a:latin typeface="標楷體" panose="03000509000000000000" pitchFamily="65" charset="-120"/>
                <a:ea typeface="標楷體" panose="03000509000000000000" pitchFamily="65" charset="-120"/>
              </a:rPr>
              <a:t>)</a:t>
            </a:r>
          </a:p>
          <a:p>
            <a:pPr>
              <a:lnSpc>
                <a:spcPct val="150000"/>
              </a:lnSpc>
            </a:pPr>
            <a:r>
              <a:rPr lang="zh-TW" altLang="en-US" sz="2000" dirty="0">
                <a:latin typeface="標楷體" panose="03000509000000000000" pitchFamily="65" charset="-120"/>
                <a:ea typeface="標楷體" panose="03000509000000000000" pitchFamily="65" charset="-120"/>
              </a:rPr>
              <a:t>獎狀乙幀</a:t>
            </a:r>
          </a:p>
          <a:p>
            <a:pPr>
              <a:lnSpc>
                <a:spcPct val="150000"/>
              </a:lnSpc>
            </a:pPr>
            <a:r>
              <a:rPr lang="zh-TW" altLang="en-US" sz="2000" dirty="0">
                <a:latin typeface="標楷體" panose="03000509000000000000" pitchFamily="65" charset="-120"/>
                <a:ea typeface="標楷體" panose="03000509000000000000" pitchFamily="65" charset="-120"/>
              </a:rPr>
              <a:t>獎金新台幣四仟元</a:t>
            </a:r>
          </a:p>
          <a:p>
            <a:pPr>
              <a:lnSpc>
                <a:spcPct val="150000"/>
              </a:lnSpc>
            </a:pPr>
            <a:r>
              <a:rPr lang="zh-TW" altLang="en-US" sz="2000" dirty="0">
                <a:latin typeface="標楷體" panose="03000509000000000000" pitchFamily="65" charset="-120"/>
                <a:ea typeface="標楷體" panose="03000509000000000000" pitchFamily="65" charset="-120"/>
              </a:rPr>
              <a:t>社團指導老師獎狀乙幀</a:t>
            </a:r>
          </a:p>
          <a:p>
            <a:pPr>
              <a:lnSpc>
                <a:spcPct val="150000"/>
              </a:lnSpc>
            </a:pPr>
            <a:r>
              <a:rPr lang="zh-TW" altLang="en-US" sz="2000" dirty="0">
                <a:latin typeface="標楷體" panose="03000509000000000000" pitchFamily="65" charset="-120"/>
                <a:ea typeface="標楷體" panose="03000509000000000000" pitchFamily="65" charset="-120"/>
              </a:rPr>
              <a:t>社長小功兩次</a:t>
            </a:r>
          </a:p>
          <a:p>
            <a:pPr>
              <a:lnSpc>
                <a:spcPct val="150000"/>
              </a:lnSpc>
            </a:pPr>
            <a:r>
              <a:rPr lang="zh-TW" altLang="en-US" sz="2000" dirty="0">
                <a:latin typeface="標楷體" panose="03000509000000000000" pitchFamily="65" charset="-120"/>
                <a:ea typeface="標楷體" panose="03000509000000000000" pitchFamily="65" charset="-120"/>
              </a:rPr>
              <a:t>有功幹部</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限六名內</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記功乙次</a:t>
            </a:r>
          </a:p>
        </p:txBody>
      </p:sp>
      <p:sp>
        <p:nvSpPr>
          <p:cNvPr id="90" name="文字方塊 89">
            <a:extLst>
              <a:ext uri="{FF2B5EF4-FFF2-40B4-BE49-F238E27FC236}">
                <a16:creationId xmlns:a16="http://schemas.microsoft.com/office/drawing/2014/main" id="{6936604B-C1F2-4CA7-84D8-BAE874FAC6C7}"/>
              </a:ext>
            </a:extLst>
          </p:cNvPr>
          <p:cNvSpPr txBox="1"/>
          <p:nvPr/>
        </p:nvSpPr>
        <p:spPr>
          <a:xfrm>
            <a:off x="4739051" y="928057"/>
            <a:ext cx="3646087" cy="3485313"/>
          </a:xfrm>
          <a:prstGeom prst="rect">
            <a:avLst/>
          </a:prstGeom>
          <a:noFill/>
        </p:spPr>
        <p:txBody>
          <a:bodyPr wrap="square">
            <a:spAutoFit/>
          </a:bodyPr>
          <a:lstStyle/>
          <a:p>
            <a:pPr marL="0" marR="0" lvl="0" indent="0" algn="l" defTabSz="914400" rtl="0" eaLnBrk="1" fontAlgn="auto" latinLnBrk="0" hangingPunct="1">
              <a:spcBef>
                <a:spcPts val="600"/>
              </a:spcBef>
              <a:spcAft>
                <a:spcPts val="0"/>
              </a:spcAft>
              <a:buClr>
                <a:srgbClr val="FF8700"/>
              </a:buClr>
              <a:buSzPts val="2400"/>
              <a:buFont typeface="Abel"/>
              <a:buNone/>
              <a:tabLst/>
              <a:defRPr/>
            </a:pPr>
            <a:r>
              <a:rPr lang="zh-TW" altLang="en-US" sz="2600" b="1" dirty="0">
                <a:solidFill>
                  <a:srgbClr val="000000"/>
                </a:solidFill>
                <a:latin typeface="標楷體" panose="03000509000000000000" pitchFamily="65" charset="-120"/>
                <a:ea typeface="標楷體" panose="03000509000000000000" pitchFamily="65" charset="-120"/>
                <a:cs typeface="Abel"/>
                <a:sym typeface="Abel"/>
              </a:rPr>
              <a:t>優等</a:t>
            </a:r>
            <a:r>
              <a:rPr kumimoji="0" lang="zh-TW" altLang="en-US" sz="26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獎</a:t>
            </a:r>
            <a:endParaRPr kumimoji="0" lang="en-US" altLang="zh-TW" sz="26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endParaRPr>
          </a:p>
          <a:p>
            <a:pPr marL="0" marR="0" lvl="0" indent="0" algn="l" defTabSz="914400" rtl="0" eaLnBrk="1" fontAlgn="auto" latinLnBrk="0" hangingPunct="1">
              <a:spcBef>
                <a:spcPts val="600"/>
              </a:spcBef>
              <a:spcAft>
                <a:spcPts val="0"/>
              </a:spcAft>
              <a:buClr>
                <a:srgbClr val="FF8700"/>
              </a:buClr>
              <a:buSzPts val="2400"/>
              <a:buFont typeface="Abel"/>
              <a:buNone/>
              <a:tabLst/>
              <a:defRPr/>
            </a:pPr>
            <a:r>
              <a:rPr kumimoji="0" lang="en-US" altLang="zh-TW" sz="18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a:t>
            </a:r>
            <a:r>
              <a:rPr kumimoji="0" lang="zh-TW" altLang="en-US" sz="18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各類組評鑑成績取前百分之十五</a:t>
            </a:r>
            <a:r>
              <a:rPr kumimoji="0" lang="en-US" altLang="zh-TW" sz="18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a:t>
            </a:r>
            <a:endParaRPr kumimoji="0" lang="zh-TW" altLang="en-US" sz="1800" b="1"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endParaRPr>
          </a:p>
          <a:p>
            <a:pPr marL="0" marR="0" lvl="0" indent="0" algn="l" defTabSz="914400" rtl="0" eaLnBrk="1" fontAlgn="auto" latinLnBrk="0" hangingPunct="1">
              <a:lnSpc>
                <a:spcPct val="150000"/>
              </a:lnSpc>
              <a:spcBef>
                <a:spcPts val="600"/>
              </a:spcBef>
              <a:spcAft>
                <a:spcPts val="0"/>
              </a:spcAft>
              <a:buClr>
                <a:srgbClr val="FF8700"/>
              </a:buClr>
              <a:buSzPts val="2400"/>
              <a:buFont typeface="Abel"/>
              <a:buNone/>
              <a:tabLst/>
              <a:defRPr/>
            </a:pPr>
            <a:r>
              <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獎狀乙幀</a:t>
            </a:r>
          </a:p>
          <a:p>
            <a:pPr marL="0" marR="0" lvl="0" indent="0" algn="l" defTabSz="914400" rtl="0" eaLnBrk="1" fontAlgn="auto" latinLnBrk="0" hangingPunct="1">
              <a:lnSpc>
                <a:spcPct val="150000"/>
              </a:lnSpc>
              <a:spcBef>
                <a:spcPts val="600"/>
              </a:spcBef>
              <a:spcAft>
                <a:spcPts val="0"/>
              </a:spcAft>
              <a:buClr>
                <a:srgbClr val="FF8700"/>
              </a:buClr>
              <a:buSzPts val="2400"/>
              <a:buFont typeface="Abel"/>
              <a:buNone/>
              <a:tabLst/>
              <a:defRPr/>
            </a:pPr>
            <a:r>
              <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獎金新台幣三仟元</a:t>
            </a:r>
          </a:p>
          <a:p>
            <a:pPr marL="0" marR="0" lvl="0" indent="0" algn="l" defTabSz="914400" rtl="0" eaLnBrk="1" fontAlgn="auto" latinLnBrk="0" hangingPunct="1">
              <a:lnSpc>
                <a:spcPct val="150000"/>
              </a:lnSpc>
              <a:spcBef>
                <a:spcPts val="600"/>
              </a:spcBef>
              <a:spcAft>
                <a:spcPts val="0"/>
              </a:spcAft>
              <a:buClr>
                <a:srgbClr val="FF8700"/>
              </a:buClr>
              <a:buSzPts val="2400"/>
              <a:buFont typeface="Abel"/>
              <a:buNone/>
              <a:tabLst/>
              <a:defRPr/>
            </a:pPr>
            <a:r>
              <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社團指導老師獎狀乙幀</a:t>
            </a:r>
          </a:p>
          <a:p>
            <a:pPr marL="0" marR="0" lvl="0" indent="0" algn="l" defTabSz="914400" rtl="0" eaLnBrk="1" fontAlgn="auto" latinLnBrk="0" hangingPunct="1">
              <a:lnSpc>
                <a:spcPct val="150000"/>
              </a:lnSpc>
              <a:spcBef>
                <a:spcPts val="600"/>
              </a:spcBef>
              <a:spcAft>
                <a:spcPts val="0"/>
              </a:spcAft>
              <a:buClr>
                <a:srgbClr val="FF8700"/>
              </a:buClr>
              <a:buSzPts val="2400"/>
              <a:buFont typeface="Abel"/>
              <a:buNone/>
              <a:tabLst/>
              <a:defRPr/>
            </a:pPr>
            <a:r>
              <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社長小功</a:t>
            </a:r>
            <a:r>
              <a:rPr lang="zh-TW" altLang="en-US" sz="2000" dirty="0">
                <a:solidFill>
                  <a:srgbClr val="000000"/>
                </a:solidFill>
                <a:latin typeface="標楷體" panose="03000509000000000000" pitchFamily="65" charset="-120"/>
                <a:ea typeface="標楷體" panose="03000509000000000000" pitchFamily="65" charset="-120"/>
                <a:cs typeface="Abel"/>
                <a:sym typeface="Abel"/>
              </a:rPr>
              <a:t>乙</a:t>
            </a:r>
            <a:r>
              <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次</a:t>
            </a:r>
          </a:p>
          <a:p>
            <a:pPr marL="0" marR="0" lvl="0" indent="0" algn="l" defTabSz="914400" rtl="0" eaLnBrk="1" fontAlgn="auto" latinLnBrk="0" hangingPunct="1">
              <a:lnSpc>
                <a:spcPct val="150000"/>
              </a:lnSpc>
              <a:spcBef>
                <a:spcPts val="600"/>
              </a:spcBef>
              <a:spcAft>
                <a:spcPts val="0"/>
              </a:spcAft>
              <a:buClr>
                <a:srgbClr val="FF8700"/>
              </a:buClr>
              <a:buSzPts val="2400"/>
              <a:buFont typeface="Abel"/>
              <a:buNone/>
              <a:tabLst/>
              <a:defRPr/>
            </a:pPr>
            <a:r>
              <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有功幹部</a:t>
            </a:r>
            <a:r>
              <a:rPr kumimoji="0" lang="en-US" altLang="zh-TW"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a:t>
            </a:r>
            <a:r>
              <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限六名內</a:t>
            </a:r>
            <a:r>
              <a:rPr kumimoji="0" lang="en-US" altLang="zh-TW"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a:t>
            </a:r>
            <a:r>
              <a:rPr lang="zh-TW" altLang="en-US" sz="2000" dirty="0">
                <a:solidFill>
                  <a:srgbClr val="000000"/>
                </a:solidFill>
                <a:latin typeface="標楷體" panose="03000509000000000000" pitchFamily="65" charset="-120"/>
                <a:ea typeface="標楷體" panose="03000509000000000000" pitchFamily="65" charset="-120"/>
                <a:cs typeface="Abel"/>
                <a:sym typeface="Abel"/>
              </a:rPr>
              <a:t>嘉獎兩</a:t>
            </a:r>
            <a:r>
              <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Abel"/>
                <a:sym typeface="Abel"/>
              </a:rPr>
              <a:t>次</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p:nvPr/>
        </p:nvSpPr>
        <p:spPr>
          <a:xfrm>
            <a:off x="1452282" y="688489"/>
            <a:ext cx="6422315" cy="3732904"/>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txBox="1">
            <a:spLocks noGrp="1"/>
          </p:cNvSpPr>
          <p:nvPr>
            <p:ph type="ctrTitle" idx="4294967295"/>
          </p:nvPr>
        </p:nvSpPr>
        <p:spPr>
          <a:xfrm>
            <a:off x="1538784" y="1432112"/>
            <a:ext cx="6249309" cy="2720340"/>
          </a:xfrm>
          <a:prstGeom prst="rect">
            <a:avLst/>
          </a:prstGeom>
        </p:spPr>
        <p:txBody>
          <a:bodyPr spcFirstLastPara="1" wrap="square" lIns="91425" tIns="91425" rIns="91425" bIns="91425" anchor="b" anchorCtr="0">
            <a:noAutofit/>
          </a:bodyPr>
          <a:lstStyle/>
          <a:p>
            <a:pPr lvl="0">
              <a:lnSpc>
                <a:spcPct val="150000"/>
              </a:lnSpc>
            </a:pPr>
            <a:r>
              <a:rPr lang="zh-TW" altLang="en-US" sz="2600" i="0" dirty="0">
                <a:solidFill>
                  <a:schemeClr val="bg1"/>
                </a:solidFill>
                <a:latin typeface="標楷體" panose="03000509000000000000" pitchFamily="65" charset="-120"/>
                <a:ea typeface="標楷體" panose="03000509000000000000" pitchFamily="65" charset="-120"/>
              </a:rPr>
              <a:t>若不參加或評鑑不及格</a:t>
            </a:r>
            <a:br>
              <a:rPr lang="en-US" altLang="zh-TW" sz="2600" i="0" dirty="0">
                <a:solidFill>
                  <a:srgbClr val="4D4A56"/>
                </a:solidFill>
                <a:latin typeface="標楷體" panose="03000509000000000000" pitchFamily="65" charset="-120"/>
                <a:ea typeface="標楷體" panose="03000509000000000000" pitchFamily="65" charset="-120"/>
              </a:rPr>
            </a:br>
            <a:r>
              <a:rPr lang="zh-TW" altLang="en-US" sz="2000" b="0" i="0" dirty="0">
                <a:solidFill>
                  <a:srgbClr val="4D4A56"/>
                </a:solidFill>
                <a:latin typeface="標楷體" panose="03000509000000000000" pitchFamily="65" charset="-120"/>
                <a:ea typeface="標楷體" panose="03000509000000000000" pitchFamily="65" charset="-120"/>
              </a:rPr>
              <a:t>無故未參加評鑑或評鑑分數不及格</a:t>
            </a:r>
            <a:r>
              <a:rPr lang="en-US" altLang="zh-TW" sz="2000" b="0" i="0" dirty="0">
                <a:solidFill>
                  <a:srgbClr val="4D4A56"/>
                </a:solidFill>
                <a:latin typeface="標楷體" panose="03000509000000000000" pitchFamily="65" charset="-120"/>
                <a:ea typeface="標楷體" panose="03000509000000000000" pitchFamily="65" charset="-120"/>
              </a:rPr>
              <a:t>(</a:t>
            </a:r>
            <a:r>
              <a:rPr lang="zh-TW" altLang="en-US" sz="2000" b="0" i="0" dirty="0">
                <a:solidFill>
                  <a:srgbClr val="4D4A56"/>
                </a:solidFill>
                <a:latin typeface="標楷體" panose="03000509000000000000" pitchFamily="65" charset="-120"/>
                <a:ea typeface="標楷體" panose="03000509000000000000" pitchFamily="65" charset="-120"/>
              </a:rPr>
              <a:t>總平均成績五十九分以下</a:t>
            </a:r>
            <a:r>
              <a:rPr lang="en-US" altLang="zh-TW" sz="2000" b="0" i="0" dirty="0">
                <a:solidFill>
                  <a:srgbClr val="4D4A56"/>
                </a:solidFill>
                <a:latin typeface="標楷體" panose="03000509000000000000" pitchFamily="65" charset="-120"/>
                <a:ea typeface="標楷體" panose="03000509000000000000" pitchFamily="65" charset="-120"/>
              </a:rPr>
              <a:t>)</a:t>
            </a:r>
            <a:r>
              <a:rPr lang="zh-TW" altLang="en-US" sz="2000" b="0" i="0" dirty="0">
                <a:solidFill>
                  <a:srgbClr val="4D4A56"/>
                </a:solidFill>
                <a:latin typeface="標楷體" panose="03000509000000000000" pitchFamily="65" charset="-120"/>
                <a:ea typeface="標楷體" panose="03000509000000000000" pitchFamily="65" charset="-120"/>
              </a:rPr>
              <a:t>之系學會及社團，</a:t>
            </a:r>
            <a:r>
              <a:rPr lang="zh-TW" altLang="en-US" sz="2000" i="0" dirty="0">
                <a:solidFill>
                  <a:srgbClr val="FF0000"/>
                </a:solidFill>
                <a:latin typeface="標楷體" panose="03000509000000000000" pitchFamily="65" charset="-120"/>
                <a:ea typeface="標楷體" panose="03000509000000000000" pitchFamily="65" charset="-120"/>
              </a:rPr>
              <a:t>停止下學年補助經費及公用場地器材設備之借用</a:t>
            </a:r>
            <a:r>
              <a:rPr lang="zh-TW" altLang="en-US" sz="2000" b="0" i="0" dirty="0">
                <a:solidFill>
                  <a:srgbClr val="4D4A56"/>
                </a:solidFill>
                <a:latin typeface="標楷體" panose="03000509000000000000" pitchFamily="65" charset="-120"/>
                <a:ea typeface="標楷體" panose="03000509000000000000" pitchFamily="65" charset="-120"/>
              </a:rPr>
              <a:t>，連續兩年評鑑成績為不及格者，依程序予以</a:t>
            </a:r>
            <a:r>
              <a:rPr lang="zh-TW" altLang="en-US" sz="2000" i="0" dirty="0">
                <a:solidFill>
                  <a:srgbClr val="FF0000"/>
                </a:solidFill>
                <a:latin typeface="標楷體" panose="03000509000000000000" pitchFamily="65" charset="-120"/>
                <a:ea typeface="標楷體" panose="03000509000000000000" pitchFamily="65" charset="-120"/>
              </a:rPr>
              <a:t>撤銷登記</a:t>
            </a:r>
            <a:r>
              <a:rPr lang="zh-TW" altLang="en-US" sz="2000" b="0" i="0" dirty="0">
                <a:solidFill>
                  <a:srgbClr val="4D4A56"/>
                </a:solidFill>
                <a:latin typeface="標楷體" panose="03000509000000000000" pitchFamily="65" charset="-120"/>
                <a:ea typeface="標楷體" panose="03000509000000000000" pitchFamily="65" charset="-120"/>
              </a:rPr>
              <a:t>。 </a:t>
            </a:r>
            <a:br>
              <a:rPr lang="zh-TW" altLang="en-US" sz="2000" b="0" i="0" dirty="0">
                <a:solidFill>
                  <a:srgbClr val="4D4A56"/>
                </a:solidFill>
                <a:latin typeface="標楷體" panose="03000509000000000000" pitchFamily="65" charset="-120"/>
                <a:ea typeface="標楷體" panose="03000509000000000000" pitchFamily="65" charset="-120"/>
              </a:rPr>
            </a:br>
            <a:r>
              <a:rPr lang="zh-TW" altLang="en-US" sz="2000" b="0" i="0" dirty="0">
                <a:solidFill>
                  <a:srgbClr val="4D4A56"/>
                </a:solidFill>
                <a:latin typeface="標楷體" panose="03000509000000000000" pitchFamily="65" charset="-120"/>
                <a:ea typeface="標楷體" panose="03000509000000000000" pitchFamily="65" charset="-120"/>
              </a:rPr>
              <a:t>若經撤銷登記後想重新成立社團</a:t>
            </a:r>
            <a:r>
              <a:rPr lang="en-US" altLang="zh-TW" sz="2000" b="0" i="0" dirty="0">
                <a:solidFill>
                  <a:srgbClr val="4D4A56"/>
                </a:solidFill>
                <a:latin typeface="標楷體" panose="03000509000000000000" pitchFamily="65" charset="-120"/>
                <a:ea typeface="標楷體" panose="03000509000000000000" pitchFamily="65" charset="-120"/>
              </a:rPr>
              <a:t>/</a:t>
            </a:r>
            <a:r>
              <a:rPr lang="zh-TW" altLang="en-US" sz="2000" b="0" i="0" dirty="0">
                <a:solidFill>
                  <a:srgbClr val="4D4A56"/>
                </a:solidFill>
                <a:latin typeface="標楷體" panose="03000509000000000000" pitchFamily="65" charset="-120"/>
                <a:ea typeface="標楷體" panose="03000509000000000000" pitchFamily="65" charset="-120"/>
              </a:rPr>
              <a:t>系學會，須送件至社審會完成成立預備性社團</a:t>
            </a:r>
            <a:r>
              <a:rPr lang="en-US" altLang="zh-TW" sz="2000" b="0" i="0" dirty="0">
                <a:solidFill>
                  <a:srgbClr val="4D4A56"/>
                </a:solidFill>
                <a:latin typeface="標楷體" panose="03000509000000000000" pitchFamily="65" charset="-120"/>
                <a:ea typeface="標楷體" panose="03000509000000000000" pitchFamily="65" charset="-120"/>
              </a:rPr>
              <a:t>/</a:t>
            </a:r>
            <a:r>
              <a:rPr lang="zh-TW" altLang="en-US" sz="2000" b="0" i="0" dirty="0">
                <a:solidFill>
                  <a:srgbClr val="4D4A56"/>
                </a:solidFill>
                <a:latin typeface="標楷體" panose="03000509000000000000" pitchFamily="65" charset="-120"/>
                <a:ea typeface="標楷體" panose="03000509000000000000" pitchFamily="65" charset="-120"/>
              </a:rPr>
              <a:t>系學會程序。</a:t>
            </a:r>
          </a:p>
        </p:txBody>
      </p:sp>
      <p:sp>
        <p:nvSpPr>
          <p:cNvPr id="221" name="Google Shape;221;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229855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p:nvPr/>
        </p:nvSpPr>
        <p:spPr>
          <a:xfrm>
            <a:off x="1255335" y="705298"/>
            <a:ext cx="6422315" cy="3732904"/>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txBox="1">
            <a:spLocks noGrp="1"/>
          </p:cNvSpPr>
          <p:nvPr>
            <p:ph type="ctrTitle" idx="4294967295"/>
          </p:nvPr>
        </p:nvSpPr>
        <p:spPr>
          <a:xfrm>
            <a:off x="1728698" y="841269"/>
            <a:ext cx="6249309" cy="2720340"/>
          </a:xfrm>
          <a:prstGeom prst="rect">
            <a:avLst/>
          </a:prstGeom>
        </p:spPr>
        <p:txBody>
          <a:bodyPr spcFirstLastPara="1" wrap="square" lIns="91425" tIns="91425" rIns="91425" bIns="91425" anchor="b" anchorCtr="0">
            <a:noAutofit/>
          </a:bodyPr>
          <a:lstStyle/>
          <a:p>
            <a:pPr lvl="0">
              <a:lnSpc>
                <a:spcPct val="150000"/>
              </a:lnSpc>
            </a:pPr>
            <a:r>
              <a:rPr lang="zh-TW" altLang="en-US" sz="2600" i="0" dirty="0">
                <a:solidFill>
                  <a:schemeClr val="bg1"/>
                </a:solidFill>
                <a:latin typeface="標楷體" panose="03000509000000000000" pitchFamily="65" charset="-120"/>
                <a:ea typeface="標楷體" panose="03000509000000000000" pitchFamily="65" charset="-120"/>
              </a:rPr>
              <a:t>社辦選擇權</a:t>
            </a:r>
            <a:br>
              <a:rPr lang="en-US" altLang="zh-TW" sz="2600" i="0" dirty="0">
                <a:solidFill>
                  <a:srgbClr val="4D4A56"/>
                </a:solidFill>
                <a:latin typeface="標楷體" panose="03000509000000000000" pitchFamily="65" charset="-120"/>
                <a:ea typeface="標楷體" panose="03000509000000000000" pitchFamily="65" charset="-120"/>
              </a:rPr>
            </a:br>
            <a:r>
              <a:rPr lang="en-US" altLang="zh-TW" sz="2000" b="0" i="0" dirty="0">
                <a:solidFill>
                  <a:srgbClr val="4D4A56"/>
                </a:solidFill>
                <a:latin typeface="標楷體" panose="03000509000000000000" pitchFamily="65" charset="-120"/>
                <a:ea typeface="標楷體" panose="03000509000000000000" pitchFamily="65" charset="-120"/>
              </a:rPr>
              <a:t>114</a:t>
            </a:r>
            <a:r>
              <a:rPr lang="zh-TW" altLang="en-US" sz="2000" b="0" i="0" dirty="0">
                <a:solidFill>
                  <a:srgbClr val="4D4A56"/>
                </a:solidFill>
                <a:latin typeface="標楷體" panose="03000509000000000000" pitchFamily="65" charset="-120"/>
                <a:ea typeface="標楷體" panose="03000509000000000000" pitchFamily="65" charset="-120"/>
              </a:rPr>
              <a:t>年社團評鑑活動獲得</a:t>
            </a:r>
            <a:r>
              <a:rPr lang="zh-TW" altLang="en-US" sz="2000" i="0" dirty="0">
                <a:solidFill>
                  <a:srgbClr val="FF0000"/>
                </a:solidFill>
                <a:latin typeface="標楷體" panose="03000509000000000000" pitchFamily="65" charset="-120"/>
                <a:ea typeface="標楷體" panose="03000509000000000000" pitchFamily="65" charset="-120"/>
              </a:rPr>
              <a:t>特優獎</a:t>
            </a:r>
            <a:r>
              <a:rPr lang="zh-TW" altLang="en-US" sz="2000" b="0" i="0" dirty="0">
                <a:solidFill>
                  <a:srgbClr val="4D4A56"/>
                </a:solidFill>
                <a:latin typeface="標楷體" panose="03000509000000000000" pitchFamily="65" charset="-120"/>
                <a:ea typeface="標楷體" panose="03000509000000000000" pitchFamily="65" charset="-120"/>
              </a:rPr>
              <a:t>之社團 </a:t>
            </a:r>
            <a:br>
              <a:rPr lang="en-US" altLang="zh-TW" sz="2000" b="0" i="0" dirty="0">
                <a:solidFill>
                  <a:srgbClr val="4D4A56"/>
                </a:solidFill>
                <a:latin typeface="標楷體" panose="03000509000000000000" pitchFamily="65" charset="-120"/>
                <a:ea typeface="標楷體" panose="03000509000000000000" pitchFamily="65" charset="-120"/>
              </a:rPr>
            </a:br>
            <a:r>
              <a:rPr lang="zh-TW" altLang="en-US" sz="2000" b="0" i="0" dirty="0">
                <a:solidFill>
                  <a:srgbClr val="4D4A56"/>
                </a:solidFill>
                <a:latin typeface="標楷體" panose="03000509000000000000" pitchFamily="65" charset="-120"/>
                <a:ea typeface="標楷體" panose="03000509000000000000" pitchFamily="65" charset="-120"/>
              </a:rPr>
              <a:t>可選擇與未達甲等之社團互換社辦</a:t>
            </a:r>
            <a:br>
              <a:rPr lang="zh-TW" altLang="en-US" sz="2000" b="0" i="0" dirty="0">
                <a:solidFill>
                  <a:srgbClr val="4D4A56"/>
                </a:solidFill>
                <a:latin typeface="標楷體" panose="03000509000000000000" pitchFamily="65" charset="-120"/>
                <a:ea typeface="標楷體" panose="03000509000000000000" pitchFamily="65" charset="-120"/>
              </a:rPr>
            </a:br>
            <a:r>
              <a:rPr lang="zh-TW" altLang="en-US" sz="2000" b="0" i="0" dirty="0">
                <a:solidFill>
                  <a:srgbClr val="4D4A56"/>
                </a:solidFill>
                <a:latin typeface="標楷體" panose="03000509000000000000" pitchFamily="65" charset="-120"/>
                <a:ea typeface="標楷體" panose="03000509000000000000" pitchFamily="65" charset="-120"/>
              </a:rPr>
              <a:t>請各社團審慎準備評鑑資料</a:t>
            </a:r>
            <a:br>
              <a:rPr lang="zh-TW" altLang="en-US" sz="2000" b="0" i="0" dirty="0">
                <a:solidFill>
                  <a:srgbClr val="4D4A56"/>
                </a:solidFill>
                <a:latin typeface="標楷體" panose="03000509000000000000" pitchFamily="65" charset="-120"/>
                <a:ea typeface="標楷體" panose="03000509000000000000" pitchFamily="65" charset="-120"/>
              </a:rPr>
            </a:br>
            <a:r>
              <a:rPr lang="zh-TW" altLang="en-US" sz="2000" b="0" i="0" dirty="0">
                <a:solidFill>
                  <a:srgbClr val="4D4A56"/>
                </a:solidFill>
                <a:latin typeface="標楷體" panose="03000509000000000000" pitchFamily="65" charset="-120"/>
                <a:ea typeface="標楷體" panose="03000509000000000000" pitchFamily="65" charset="-120"/>
              </a:rPr>
              <a:t>更換社辦時間為</a:t>
            </a:r>
            <a:r>
              <a:rPr lang="en-US" altLang="zh-TW" sz="2000" i="0" dirty="0">
                <a:solidFill>
                  <a:srgbClr val="FF0000"/>
                </a:solidFill>
                <a:latin typeface="標楷體" panose="03000509000000000000" pitchFamily="65" charset="-120"/>
                <a:ea typeface="標楷體" panose="03000509000000000000" pitchFamily="65" charset="-120"/>
              </a:rPr>
              <a:t>114</a:t>
            </a:r>
            <a:r>
              <a:rPr lang="zh-TW" altLang="en-US" sz="2000" i="0" dirty="0">
                <a:solidFill>
                  <a:srgbClr val="FF0000"/>
                </a:solidFill>
                <a:latin typeface="標楷體" panose="03000509000000000000" pitchFamily="65" charset="-120"/>
                <a:ea typeface="標楷體" panose="03000509000000000000" pitchFamily="65" charset="-120"/>
              </a:rPr>
              <a:t>學年開學前二週內完成</a:t>
            </a:r>
          </a:p>
        </p:txBody>
      </p:sp>
      <p:sp>
        <p:nvSpPr>
          <p:cNvPr id="221" name="Google Shape;221;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35557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p:nvPr>
        </p:nvSpPr>
        <p:spPr>
          <a:xfrm>
            <a:off x="486447" y="454266"/>
            <a:ext cx="1832400" cy="671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zh-TW" altLang="en-US" sz="2600" dirty="0">
                <a:latin typeface="標楷體" panose="03000509000000000000" pitchFamily="65" charset="-120"/>
                <a:ea typeface="標楷體" panose="03000509000000000000" pitchFamily="65" charset="-120"/>
              </a:rPr>
              <a:t>評鑑期程表</a:t>
            </a:r>
            <a:endParaRPr sz="2600" dirty="0">
              <a:latin typeface="標楷體" panose="03000509000000000000" pitchFamily="65" charset="-120"/>
              <a:ea typeface="標楷體" panose="03000509000000000000" pitchFamily="65" charset="-120"/>
            </a:endParaRPr>
          </a:p>
        </p:txBody>
      </p:sp>
      <p:sp>
        <p:nvSpPr>
          <p:cNvPr id="354" name="Google Shape;354;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355" name="Google Shape;355;p42"/>
          <p:cNvSpPr/>
          <p:nvPr/>
        </p:nvSpPr>
        <p:spPr>
          <a:xfrm>
            <a:off x="7735208" y="27559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000" dirty="0">
                <a:solidFill>
                  <a:schemeClr val="lt1"/>
                </a:solidFill>
                <a:latin typeface="Tinos"/>
                <a:ea typeface="Tinos"/>
                <a:cs typeface="Tinos"/>
                <a:sym typeface="Tinos"/>
              </a:rPr>
              <a:t>114.07</a:t>
            </a:r>
            <a:endParaRPr sz="1000" dirty="0">
              <a:solidFill>
                <a:schemeClr val="lt1"/>
              </a:solidFill>
              <a:latin typeface="Tinos"/>
              <a:ea typeface="Tinos"/>
              <a:cs typeface="Tinos"/>
              <a:sym typeface="Tinos"/>
            </a:endParaRPr>
          </a:p>
        </p:txBody>
      </p:sp>
      <p:sp>
        <p:nvSpPr>
          <p:cNvPr id="356" name="Google Shape;356;p42"/>
          <p:cNvSpPr/>
          <p:nvPr/>
        </p:nvSpPr>
        <p:spPr>
          <a:xfrm>
            <a:off x="7075124" y="27559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000" dirty="0">
                <a:solidFill>
                  <a:schemeClr val="lt1"/>
                </a:solidFill>
                <a:latin typeface="Tinos"/>
                <a:ea typeface="Tinos"/>
                <a:cs typeface="Tinos"/>
                <a:sym typeface="Tinos"/>
              </a:rPr>
              <a:t>114.06</a:t>
            </a:r>
            <a:endParaRPr sz="1000" dirty="0">
              <a:solidFill>
                <a:schemeClr val="lt1"/>
              </a:solidFill>
              <a:latin typeface="Tinos"/>
              <a:ea typeface="Tinos"/>
              <a:cs typeface="Tinos"/>
              <a:sym typeface="Tinos"/>
            </a:endParaRPr>
          </a:p>
        </p:txBody>
      </p:sp>
      <p:sp>
        <p:nvSpPr>
          <p:cNvPr id="357" name="Google Shape;357;p42"/>
          <p:cNvSpPr/>
          <p:nvPr/>
        </p:nvSpPr>
        <p:spPr>
          <a:xfrm>
            <a:off x="6415040" y="27559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200" b="1" dirty="0">
                <a:solidFill>
                  <a:schemeClr val="lt1"/>
                </a:solidFill>
                <a:latin typeface="Tinos"/>
                <a:ea typeface="Tinos"/>
                <a:cs typeface="Tinos"/>
                <a:sym typeface="Tinos"/>
              </a:rPr>
              <a:t>114.05</a:t>
            </a:r>
            <a:endParaRPr sz="1200" b="1" dirty="0">
              <a:solidFill>
                <a:schemeClr val="lt1"/>
              </a:solidFill>
              <a:latin typeface="Tinos"/>
              <a:ea typeface="Tinos"/>
              <a:cs typeface="Tinos"/>
              <a:sym typeface="Tinos"/>
            </a:endParaRPr>
          </a:p>
        </p:txBody>
      </p:sp>
      <p:sp>
        <p:nvSpPr>
          <p:cNvPr id="358" name="Google Shape;358;p42"/>
          <p:cNvSpPr/>
          <p:nvPr/>
        </p:nvSpPr>
        <p:spPr>
          <a:xfrm>
            <a:off x="5754956" y="2755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200" b="1" dirty="0">
                <a:solidFill>
                  <a:schemeClr val="lt1"/>
                </a:solidFill>
                <a:latin typeface="Tinos"/>
                <a:ea typeface="Tinos"/>
                <a:cs typeface="Tinos"/>
                <a:sym typeface="Tinos"/>
              </a:rPr>
              <a:t>114.04</a:t>
            </a:r>
            <a:endParaRPr sz="1200" b="1" dirty="0">
              <a:solidFill>
                <a:schemeClr val="lt1"/>
              </a:solidFill>
              <a:latin typeface="Tinos"/>
              <a:ea typeface="Tinos"/>
              <a:cs typeface="Tinos"/>
              <a:sym typeface="Tinos"/>
            </a:endParaRPr>
          </a:p>
        </p:txBody>
      </p:sp>
      <p:sp>
        <p:nvSpPr>
          <p:cNvPr id="359" name="Google Shape;359;p42"/>
          <p:cNvSpPr/>
          <p:nvPr/>
        </p:nvSpPr>
        <p:spPr>
          <a:xfrm>
            <a:off x="5094872" y="2755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000" dirty="0">
                <a:solidFill>
                  <a:schemeClr val="lt1"/>
                </a:solidFill>
                <a:latin typeface="Tinos"/>
                <a:ea typeface="Tinos"/>
                <a:cs typeface="Tinos"/>
                <a:sym typeface="Tinos"/>
              </a:rPr>
              <a:t>113.03</a:t>
            </a:r>
            <a:endParaRPr sz="1000" dirty="0">
              <a:solidFill>
                <a:schemeClr val="lt1"/>
              </a:solidFill>
              <a:latin typeface="Tinos"/>
              <a:ea typeface="Tinos"/>
              <a:cs typeface="Tinos"/>
              <a:sym typeface="Tinos"/>
            </a:endParaRPr>
          </a:p>
        </p:txBody>
      </p:sp>
      <p:sp>
        <p:nvSpPr>
          <p:cNvPr id="360" name="Google Shape;360;p42"/>
          <p:cNvSpPr/>
          <p:nvPr/>
        </p:nvSpPr>
        <p:spPr>
          <a:xfrm>
            <a:off x="4434788" y="2755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000" dirty="0">
                <a:solidFill>
                  <a:schemeClr val="lt1"/>
                </a:solidFill>
                <a:latin typeface="Tinos"/>
                <a:ea typeface="Tinos"/>
                <a:cs typeface="Tinos"/>
                <a:sym typeface="Tinos"/>
              </a:rPr>
              <a:t>113.02</a:t>
            </a:r>
            <a:endParaRPr sz="1000" dirty="0">
              <a:solidFill>
                <a:schemeClr val="lt1"/>
              </a:solidFill>
              <a:latin typeface="Tinos"/>
              <a:ea typeface="Tinos"/>
              <a:cs typeface="Tinos"/>
              <a:sym typeface="Tinos"/>
            </a:endParaRPr>
          </a:p>
        </p:txBody>
      </p:sp>
      <p:sp>
        <p:nvSpPr>
          <p:cNvPr id="361" name="Google Shape;361;p42"/>
          <p:cNvSpPr/>
          <p:nvPr/>
        </p:nvSpPr>
        <p:spPr>
          <a:xfrm>
            <a:off x="3787136" y="2755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200" b="1" dirty="0">
                <a:solidFill>
                  <a:schemeClr val="lt1"/>
                </a:solidFill>
                <a:latin typeface="Tinos"/>
                <a:ea typeface="Tinos"/>
                <a:cs typeface="Tinos"/>
                <a:sym typeface="Tinos"/>
              </a:rPr>
              <a:t>114.01</a:t>
            </a:r>
            <a:endParaRPr sz="1200" b="1" dirty="0">
              <a:solidFill>
                <a:schemeClr val="lt1"/>
              </a:solidFill>
              <a:latin typeface="Tinos"/>
              <a:ea typeface="Tinos"/>
              <a:cs typeface="Tinos"/>
              <a:sym typeface="Tinos"/>
            </a:endParaRPr>
          </a:p>
        </p:txBody>
      </p:sp>
      <p:sp>
        <p:nvSpPr>
          <p:cNvPr id="362" name="Google Shape;362;p42"/>
          <p:cNvSpPr/>
          <p:nvPr/>
        </p:nvSpPr>
        <p:spPr>
          <a:xfrm>
            <a:off x="3114619" y="2755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000" dirty="0">
                <a:solidFill>
                  <a:schemeClr val="lt1"/>
                </a:solidFill>
                <a:latin typeface="Tinos"/>
                <a:ea typeface="Tinos"/>
                <a:cs typeface="Tinos"/>
                <a:sym typeface="Tinos"/>
              </a:rPr>
              <a:t>113.12</a:t>
            </a:r>
            <a:endParaRPr sz="1000" dirty="0">
              <a:solidFill>
                <a:schemeClr val="lt1"/>
              </a:solidFill>
              <a:latin typeface="Tinos"/>
              <a:ea typeface="Tinos"/>
              <a:cs typeface="Tinos"/>
              <a:sym typeface="Tinos"/>
            </a:endParaRPr>
          </a:p>
        </p:txBody>
      </p:sp>
      <p:sp>
        <p:nvSpPr>
          <p:cNvPr id="363" name="Google Shape;363;p42"/>
          <p:cNvSpPr/>
          <p:nvPr/>
        </p:nvSpPr>
        <p:spPr>
          <a:xfrm>
            <a:off x="2454535" y="2755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000" dirty="0">
                <a:solidFill>
                  <a:schemeClr val="lt1"/>
                </a:solidFill>
                <a:latin typeface="Tinos"/>
                <a:ea typeface="Tinos"/>
                <a:cs typeface="Tinos"/>
                <a:sym typeface="Tinos"/>
              </a:rPr>
              <a:t>113.11</a:t>
            </a:r>
            <a:endParaRPr sz="1000" dirty="0">
              <a:solidFill>
                <a:schemeClr val="lt1"/>
              </a:solidFill>
              <a:latin typeface="Tinos"/>
              <a:ea typeface="Tinos"/>
              <a:cs typeface="Tinos"/>
              <a:sym typeface="Tinos"/>
            </a:endParaRPr>
          </a:p>
        </p:txBody>
      </p:sp>
      <p:sp>
        <p:nvSpPr>
          <p:cNvPr id="364" name="Google Shape;364;p42"/>
          <p:cNvSpPr/>
          <p:nvPr/>
        </p:nvSpPr>
        <p:spPr>
          <a:xfrm>
            <a:off x="1794451" y="2755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000" dirty="0">
                <a:solidFill>
                  <a:schemeClr val="lt1"/>
                </a:solidFill>
                <a:latin typeface="Tinos"/>
                <a:ea typeface="Tinos"/>
                <a:cs typeface="Tinos"/>
                <a:sym typeface="Tinos"/>
              </a:rPr>
              <a:t>113.10</a:t>
            </a:r>
            <a:endParaRPr sz="1000" dirty="0">
              <a:solidFill>
                <a:schemeClr val="lt1"/>
              </a:solidFill>
              <a:latin typeface="Tinos"/>
              <a:ea typeface="Tinos"/>
              <a:cs typeface="Tinos"/>
              <a:sym typeface="Tinos"/>
            </a:endParaRPr>
          </a:p>
        </p:txBody>
      </p:sp>
      <p:sp>
        <p:nvSpPr>
          <p:cNvPr id="365" name="Google Shape;365;p42"/>
          <p:cNvSpPr/>
          <p:nvPr/>
        </p:nvSpPr>
        <p:spPr>
          <a:xfrm>
            <a:off x="1134367" y="2755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US" altLang="zh-TW" sz="1200" b="1" dirty="0">
                <a:solidFill>
                  <a:schemeClr val="lt1"/>
                </a:solidFill>
                <a:latin typeface="Tinos"/>
                <a:ea typeface="Tinos"/>
                <a:cs typeface="Tinos"/>
                <a:sym typeface="Tinos"/>
              </a:rPr>
              <a:t>113.09</a:t>
            </a:r>
            <a:endParaRPr sz="1200" b="1" dirty="0">
              <a:solidFill>
                <a:schemeClr val="lt1"/>
              </a:solidFill>
              <a:latin typeface="Tinos"/>
              <a:ea typeface="Tinos"/>
              <a:cs typeface="Tinos"/>
              <a:sym typeface="Tinos"/>
            </a:endParaRPr>
          </a:p>
        </p:txBody>
      </p:sp>
      <p:sp>
        <p:nvSpPr>
          <p:cNvPr id="366" name="Google Shape;366;p42"/>
          <p:cNvSpPr/>
          <p:nvPr/>
        </p:nvSpPr>
        <p:spPr>
          <a:xfrm>
            <a:off x="474283" y="2755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200" b="1" dirty="0">
                <a:solidFill>
                  <a:schemeClr val="lt1"/>
                </a:solidFill>
                <a:latin typeface="Tinos"/>
                <a:ea typeface="Tinos"/>
                <a:cs typeface="Tinos"/>
                <a:sym typeface="Tinos"/>
              </a:rPr>
              <a:t>11</a:t>
            </a:r>
            <a:r>
              <a:rPr lang="en-US" altLang="zh-TW" sz="1200" b="1" dirty="0">
                <a:solidFill>
                  <a:schemeClr val="lt1"/>
                </a:solidFill>
                <a:latin typeface="Tinos"/>
                <a:ea typeface="Tinos"/>
                <a:cs typeface="Tinos"/>
                <a:sym typeface="Tinos"/>
              </a:rPr>
              <a:t>3</a:t>
            </a:r>
            <a:r>
              <a:rPr lang="en" sz="1200" b="1" dirty="0">
                <a:solidFill>
                  <a:schemeClr val="lt1"/>
                </a:solidFill>
                <a:latin typeface="Tinos"/>
                <a:ea typeface="Tinos"/>
                <a:cs typeface="Tinos"/>
                <a:sym typeface="Tinos"/>
              </a:rPr>
              <a:t>.08</a:t>
            </a:r>
            <a:endParaRPr sz="1200" b="1" dirty="0">
              <a:solidFill>
                <a:schemeClr val="lt1"/>
              </a:solidFill>
              <a:latin typeface="Tinos"/>
              <a:ea typeface="Tinos"/>
              <a:cs typeface="Tinos"/>
              <a:sym typeface="Tinos"/>
            </a:endParaRPr>
          </a:p>
        </p:txBody>
      </p:sp>
      <p:sp>
        <p:nvSpPr>
          <p:cNvPr id="367" name="Google Shape;367;p42"/>
          <p:cNvSpPr/>
          <p:nvPr/>
        </p:nvSpPr>
        <p:spPr>
          <a:xfrm>
            <a:off x="0" y="2755950"/>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368" name="Google Shape;368;p42"/>
          <p:cNvCxnSpPr/>
          <p:nvPr/>
        </p:nvCxnSpPr>
        <p:spPr>
          <a:xfrm rot="10800000">
            <a:off x="768923"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69" name="Google Shape;369;p42"/>
          <p:cNvSpPr txBox="1"/>
          <p:nvPr/>
        </p:nvSpPr>
        <p:spPr>
          <a:xfrm>
            <a:off x="637200" y="1301676"/>
            <a:ext cx="2062744" cy="808376"/>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zh-TW" altLang="en-US" sz="1800" dirty="0">
                <a:solidFill>
                  <a:schemeClr val="lt1"/>
                </a:solidFill>
                <a:latin typeface="標楷體" panose="03000509000000000000" pitchFamily="65" charset="-120"/>
                <a:ea typeface="標楷體" panose="03000509000000000000" pitchFamily="65" charset="-120"/>
                <a:cs typeface="Tinos"/>
                <a:sym typeface="Tinos"/>
              </a:rPr>
              <a:t>開始接任新學年幹部</a:t>
            </a:r>
            <a:br>
              <a:rPr lang="en-US" altLang="zh-TW" sz="1800" dirty="0">
                <a:solidFill>
                  <a:schemeClr val="lt1"/>
                </a:solidFill>
                <a:latin typeface="標楷體" panose="03000509000000000000" pitchFamily="65" charset="-120"/>
                <a:ea typeface="標楷體" panose="03000509000000000000" pitchFamily="65" charset="-120"/>
                <a:cs typeface="Tinos"/>
                <a:sym typeface="Tinos"/>
              </a:rPr>
            </a:br>
            <a:r>
              <a:rPr lang="zh-TW" altLang="en-US" sz="1800" dirty="0">
                <a:solidFill>
                  <a:schemeClr val="lt1"/>
                </a:solidFill>
                <a:latin typeface="標楷體" panose="03000509000000000000" pitchFamily="65" charset="-120"/>
                <a:ea typeface="標楷體" panose="03000509000000000000" pitchFamily="65" charset="-120"/>
                <a:cs typeface="Tinos"/>
                <a:sym typeface="Tinos"/>
              </a:rPr>
              <a:t>規劃整學年活動</a:t>
            </a:r>
            <a:endParaRPr sz="1800" dirty="0">
              <a:solidFill>
                <a:schemeClr val="lt1"/>
              </a:solidFill>
              <a:latin typeface="標楷體" panose="03000509000000000000" pitchFamily="65" charset="-120"/>
              <a:ea typeface="標楷體" panose="03000509000000000000" pitchFamily="65" charset="-120"/>
              <a:cs typeface="Tinos"/>
              <a:sym typeface="Tinos"/>
            </a:endParaRPr>
          </a:p>
        </p:txBody>
      </p:sp>
      <p:cxnSp>
        <p:nvCxnSpPr>
          <p:cNvPr id="376" name="Google Shape;376;p42"/>
          <p:cNvCxnSpPr/>
          <p:nvPr/>
        </p:nvCxnSpPr>
        <p:spPr>
          <a:xfrm rot="10800000">
            <a:off x="6301288"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381" name="Google Shape;381;p42"/>
          <p:cNvSpPr txBox="1"/>
          <p:nvPr/>
        </p:nvSpPr>
        <p:spPr>
          <a:xfrm>
            <a:off x="1369548"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900" dirty="0">
              <a:solidFill>
                <a:schemeClr val="lt1"/>
              </a:solidFill>
              <a:latin typeface="Tinos"/>
              <a:ea typeface="Tinos"/>
              <a:cs typeface="Tinos"/>
              <a:sym typeface="Tinos"/>
            </a:endParaRPr>
          </a:p>
        </p:txBody>
      </p:sp>
      <p:sp>
        <p:nvSpPr>
          <p:cNvPr id="383" name="Google Shape;383;p42"/>
          <p:cNvSpPr txBox="1"/>
          <p:nvPr/>
        </p:nvSpPr>
        <p:spPr>
          <a:xfrm>
            <a:off x="2699944"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900" dirty="0">
              <a:solidFill>
                <a:schemeClr val="lt1"/>
              </a:solidFill>
              <a:latin typeface="Tinos"/>
              <a:ea typeface="Tinos"/>
              <a:cs typeface="Tinos"/>
              <a:sym typeface="Tinos"/>
            </a:endParaRPr>
          </a:p>
        </p:txBody>
      </p:sp>
      <p:cxnSp>
        <p:nvCxnSpPr>
          <p:cNvPr id="386" name="Google Shape;386;p42"/>
          <p:cNvCxnSpPr/>
          <p:nvPr/>
        </p:nvCxnSpPr>
        <p:spPr>
          <a:xfrm rot="10800000">
            <a:off x="5531358" y="2257350"/>
            <a:ext cx="0" cy="498600"/>
          </a:xfrm>
          <a:prstGeom prst="straightConnector1">
            <a:avLst/>
          </a:prstGeom>
          <a:noFill/>
          <a:ln w="9525" cap="flat" cmpd="sng">
            <a:solidFill>
              <a:schemeClr val="lt2"/>
            </a:solidFill>
            <a:prstDash val="solid"/>
            <a:round/>
            <a:headEnd type="oval" w="med" len="med"/>
            <a:tailEnd type="oval" w="med" len="med"/>
          </a:ln>
        </p:spPr>
      </p:cxnSp>
      <p:cxnSp>
        <p:nvCxnSpPr>
          <p:cNvPr id="388" name="Google Shape;388;p42"/>
          <p:cNvCxnSpPr/>
          <p:nvPr/>
        </p:nvCxnSpPr>
        <p:spPr>
          <a:xfrm rot="10800000">
            <a:off x="6724627"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41" name="Google Shape;369;p42">
            <a:extLst>
              <a:ext uri="{FF2B5EF4-FFF2-40B4-BE49-F238E27FC236}">
                <a16:creationId xmlns:a16="http://schemas.microsoft.com/office/drawing/2014/main" id="{82E913DA-CE29-4634-A0A6-94AA7C300F78}"/>
              </a:ext>
            </a:extLst>
          </p:cNvPr>
          <p:cNvSpPr txBox="1"/>
          <p:nvPr/>
        </p:nvSpPr>
        <p:spPr>
          <a:xfrm>
            <a:off x="1207944" y="3740036"/>
            <a:ext cx="2803593" cy="101309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zh-TW" altLang="en-US" sz="1800" dirty="0">
                <a:solidFill>
                  <a:schemeClr val="lt1"/>
                </a:solidFill>
                <a:latin typeface="標楷體" panose="03000509000000000000" pitchFamily="65" charset="-120"/>
                <a:ea typeface="標楷體" panose="03000509000000000000" pitchFamily="65" charset="-120"/>
                <a:cs typeface="Tinos"/>
                <a:sym typeface="Tinos"/>
              </a:rPr>
              <a:t>活動開始進行</a:t>
            </a:r>
            <a:endParaRPr lang="en-US" altLang="zh-TW" sz="1800" dirty="0">
              <a:solidFill>
                <a:schemeClr val="lt1"/>
              </a:solidFill>
              <a:latin typeface="標楷體" panose="03000509000000000000" pitchFamily="65" charset="-120"/>
              <a:ea typeface="標楷體" panose="03000509000000000000" pitchFamily="65" charset="-120"/>
              <a:cs typeface="Tinos"/>
              <a:sym typeface="Tinos"/>
            </a:endParaRPr>
          </a:p>
          <a:p>
            <a:pPr marL="0" marR="0" lvl="0" indent="0" algn="l" rtl="0">
              <a:lnSpc>
                <a:spcPct val="100000"/>
              </a:lnSpc>
              <a:spcBef>
                <a:spcPts val="0"/>
              </a:spcBef>
              <a:spcAft>
                <a:spcPts val="0"/>
              </a:spcAft>
              <a:buNone/>
            </a:pPr>
            <a:r>
              <a:rPr lang="zh-TW" altLang="en-US" sz="1800" dirty="0">
                <a:solidFill>
                  <a:schemeClr val="lt1"/>
                </a:solidFill>
                <a:latin typeface="標楷體" panose="03000509000000000000" pitchFamily="65" charset="-120"/>
                <a:ea typeface="標楷體" panose="03000509000000000000" pitchFamily="65" charset="-120"/>
                <a:cs typeface="Tinos"/>
                <a:sym typeface="Tinos"/>
              </a:rPr>
              <a:t>各項資料開始建立及收集</a:t>
            </a:r>
            <a:br>
              <a:rPr lang="en-US" altLang="zh-TW" sz="1800" dirty="0">
                <a:solidFill>
                  <a:schemeClr val="lt1"/>
                </a:solidFill>
                <a:latin typeface="標楷體" panose="03000509000000000000" pitchFamily="65" charset="-120"/>
                <a:ea typeface="標楷體" panose="03000509000000000000" pitchFamily="65" charset="-120"/>
                <a:cs typeface="Tinos"/>
                <a:sym typeface="Tinos"/>
              </a:rPr>
            </a:br>
            <a:r>
              <a:rPr lang="zh-TW" altLang="en-US" sz="1800" dirty="0">
                <a:solidFill>
                  <a:schemeClr val="lt1"/>
                </a:solidFill>
                <a:latin typeface="標楷體" panose="03000509000000000000" pitchFamily="65" charset="-120"/>
                <a:ea typeface="標楷體" panose="03000509000000000000" pitchFamily="65" charset="-120"/>
                <a:cs typeface="Tinos"/>
                <a:sym typeface="Tinos"/>
              </a:rPr>
              <a:t>如：活動企畫書、成果、照片、收支明細等</a:t>
            </a:r>
            <a:endParaRPr sz="1800" dirty="0">
              <a:solidFill>
                <a:schemeClr val="lt1"/>
              </a:solidFill>
              <a:latin typeface="標楷體" panose="03000509000000000000" pitchFamily="65" charset="-120"/>
              <a:ea typeface="標楷體" panose="03000509000000000000" pitchFamily="65" charset="-120"/>
              <a:cs typeface="Tinos"/>
              <a:sym typeface="Tinos"/>
            </a:endParaRPr>
          </a:p>
        </p:txBody>
      </p:sp>
      <p:cxnSp>
        <p:nvCxnSpPr>
          <p:cNvPr id="42" name="Google Shape;386;p42">
            <a:extLst>
              <a:ext uri="{FF2B5EF4-FFF2-40B4-BE49-F238E27FC236}">
                <a16:creationId xmlns:a16="http://schemas.microsoft.com/office/drawing/2014/main" id="{77D4F20C-7FC1-4247-A0EC-264346BA0F9C}"/>
              </a:ext>
            </a:extLst>
          </p:cNvPr>
          <p:cNvCxnSpPr/>
          <p:nvPr/>
        </p:nvCxnSpPr>
        <p:spPr>
          <a:xfrm rot="10800000">
            <a:off x="1572178" y="3101614"/>
            <a:ext cx="0" cy="498600"/>
          </a:xfrm>
          <a:prstGeom prst="straightConnector1">
            <a:avLst/>
          </a:prstGeom>
          <a:noFill/>
          <a:ln w="9525" cap="flat" cmpd="sng">
            <a:solidFill>
              <a:schemeClr val="lt2"/>
            </a:solidFill>
            <a:prstDash val="solid"/>
            <a:round/>
            <a:headEnd type="oval" w="med" len="med"/>
            <a:tailEnd type="oval" w="med" len="med"/>
          </a:ln>
        </p:spPr>
      </p:cxnSp>
      <p:sp>
        <p:nvSpPr>
          <p:cNvPr id="43" name="Google Shape;369;p42">
            <a:extLst>
              <a:ext uri="{FF2B5EF4-FFF2-40B4-BE49-F238E27FC236}">
                <a16:creationId xmlns:a16="http://schemas.microsoft.com/office/drawing/2014/main" id="{10608AED-1F9A-41FF-BA84-5658C9655037}"/>
              </a:ext>
            </a:extLst>
          </p:cNvPr>
          <p:cNvSpPr txBox="1"/>
          <p:nvPr/>
        </p:nvSpPr>
        <p:spPr>
          <a:xfrm>
            <a:off x="6542669" y="3740036"/>
            <a:ext cx="2143066" cy="7827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zh-TW" altLang="en-US" sz="1800" dirty="0">
                <a:solidFill>
                  <a:schemeClr val="lt1"/>
                </a:solidFill>
                <a:latin typeface="標楷體" panose="03000509000000000000" pitchFamily="65" charset="-120"/>
                <a:ea typeface="標楷體" panose="03000509000000000000" pitchFamily="65" charset="-120"/>
                <a:cs typeface="Tinos"/>
                <a:sym typeface="Tinos"/>
              </a:rPr>
              <a:t>開始遴選新學年幹部</a:t>
            </a:r>
            <a:endParaRPr lang="en-US" altLang="zh-TW" sz="1800" dirty="0">
              <a:solidFill>
                <a:schemeClr val="lt1"/>
              </a:solidFill>
              <a:latin typeface="標楷體" panose="03000509000000000000" pitchFamily="65" charset="-120"/>
              <a:ea typeface="標楷體" panose="03000509000000000000" pitchFamily="65" charset="-120"/>
              <a:cs typeface="Tinos"/>
              <a:sym typeface="Tinos"/>
            </a:endParaRPr>
          </a:p>
          <a:p>
            <a:pPr marL="0" marR="0" lvl="0" indent="0" algn="l" rtl="0">
              <a:lnSpc>
                <a:spcPct val="100000"/>
              </a:lnSpc>
              <a:spcBef>
                <a:spcPts val="0"/>
              </a:spcBef>
              <a:spcAft>
                <a:spcPts val="0"/>
              </a:spcAft>
              <a:buNone/>
            </a:pPr>
            <a:r>
              <a:rPr lang="zh-TW" altLang="en-US" sz="1800" dirty="0">
                <a:solidFill>
                  <a:schemeClr val="lt1"/>
                </a:solidFill>
                <a:latin typeface="標楷體" panose="03000509000000000000" pitchFamily="65" charset="-120"/>
                <a:ea typeface="標楷體" panose="03000509000000000000" pitchFamily="65" charset="-120"/>
                <a:cs typeface="Tinos"/>
                <a:sym typeface="Tinos"/>
              </a:rPr>
              <a:t>並與新幹部討論新學年活動</a:t>
            </a:r>
            <a:endParaRPr sz="1800" dirty="0">
              <a:solidFill>
                <a:schemeClr val="lt1"/>
              </a:solidFill>
              <a:latin typeface="標楷體" panose="03000509000000000000" pitchFamily="65" charset="-120"/>
              <a:ea typeface="標楷體" panose="03000509000000000000" pitchFamily="65" charset="-120"/>
              <a:cs typeface="Tinos"/>
              <a:sym typeface="Tinos"/>
            </a:endParaRPr>
          </a:p>
        </p:txBody>
      </p:sp>
      <p:sp>
        <p:nvSpPr>
          <p:cNvPr id="44" name="Google Shape;369;p42">
            <a:extLst>
              <a:ext uri="{FF2B5EF4-FFF2-40B4-BE49-F238E27FC236}">
                <a16:creationId xmlns:a16="http://schemas.microsoft.com/office/drawing/2014/main" id="{CB33BE1E-02F0-4961-87D7-814D5B4EE84C}"/>
              </a:ext>
            </a:extLst>
          </p:cNvPr>
          <p:cNvSpPr txBox="1"/>
          <p:nvPr/>
        </p:nvSpPr>
        <p:spPr>
          <a:xfrm>
            <a:off x="6261969" y="1372744"/>
            <a:ext cx="2244829" cy="53947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US" altLang="zh-TW" sz="3600" b="1" dirty="0">
                <a:solidFill>
                  <a:srgbClr val="FF0000"/>
                </a:solidFill>
                <a:latin typeface="標楷體" panose="03000509000000000000" pitchFamily="65" charset="-120"/>
                <a:ea typeface="標楷體" panose="03000509000000000000" pitchFamily="65" charset="-120"/>
                <a:cs typeface="Tinos"/>
                <a:sym typeface="Tinos"/>
              </a:rPr>
              <a:t>4/26(</a:t>
            </a:r>
            <a:r>
              <a:rPr lang="zh-TW" altLang="en-US" sz="3600" b="1" dirty="0">
                <a:solidFill>
                  <a:srgbClr val="FF0000"/>
                </a:solidFill>
                <a:latin typeface="標楷體" panose="03000509000000000000" pitchFamily="65" charset="-120"/>
                <a:ea typeface="標楷體" panose="03000509000000000000" pitchFamily="65" charset="-120"/>
                <a:cs typeface="Tinos"/>
                <a:sym typeface="Tinos"/>
              </a:rPr>
              <a:t>六</a:t>
            </a:r>
            <a:r>
              <a:rPr lang="en-US" altLang="zh-TW" sz="3600" b="1" dirty="0">
                <a:solidFill>
                  <a:srgbClr val="FF0000"/>
                </a:solidFill>
                <a:latin typeface="標楷體" panose="03000509000000000000" pitchFamily="65" charset="-120"/>
                <a:ea typeface="標楷體" panose="03000509000000000000" pitchFamily="65" charset="-120"/>
                <a:cs typeface="Tinos"/>
                <a:sym typeface="Tinos"/>
              </a:rPr>
              <a:t>)</a:t>
            </a:r>
            <a:br>
              <a:rPr lang="en-US" altLang="zh-TW" sz="1800" dirty="0">
                <a:solidFill>
                  <a:schemeClr val="lt1"/>
                </a:solidFill>
                <a:latin typeface="標楷體" panose="03000509000000000000" pitchFamily="65" charset="-120"/>
                <a:ea typeface="標楷體" panose="03000509000000000000" pitchFamily="65" charset="-120"/>
                <a:cs typeface="Tinos"/>
                <a:sym typeface="Tinos"/>
              </a:rPr>
            </a:br>
            <a:r>
              <a:rPr lang="zh-TW" altLang="en-US" sz="1800" dirty="0">
                <a:solidFill>
                  <a:schemeClr val="lt1"/>
                </a:solidFill>
                <a:latin typeface="標楷體" panose="03000509000000000000" pitchFamily="65" charset="-120"/>
                <a:ea typeface="標楷體" panose="03000509000000000000" pitchFamily="65" charset="-120"/>
                <a:cs typeface="Tinos"/>
                <a:sym typeface="Tinos"/>
              </a:rPr>
              <a:t>實體評鑑日期</a:t>
            </a:r>
            <a:endParaRPr sz="1800" dirty="0">
              <a:solidFill>
                <a:schemeClr val="lt1"/>
              </a:solidFill>
              <a:latin typeface="標楷體" panose="03000509000000000000" pitchFamily="65" charset="-120"/>
              <a:ea typeface="標楷體" panose="03000509000000000000" pitchFamily="65" charset="-120"/>
              <a:cs typeface="Tinos"/>
              <a:sym typeface="Tinos"/>
            </a:endParaRPr>
          </a:p>
        </p:txBody>
      </p:sp>
      <p:sp>
        <p:nvSpPr>
          <p:cNvPr id="45" name="Google Shape;369;p42">
            <a:extLst>
              <a:ext uri="{FF2B5EF4-FFF2-40B4-BE49-F238E27FC236}">
                <a16:creationId xmlns:a16="http://schemas.microsoft.com/office/drawing/2014/main" id="{23B60457-5B1C-4D43-AFAB-303652A16E83}"/>
              </a:ext>
            </a:extLst>
          </p:cNvPr>
          <p:cNvSpPr txBox="1"/>
          <p:nvPr/>
        </p:nvSpPr>
        <p:spPr>
          <a:xfrm>
            <a:off x="4713945" y="1381101"/>
            <a:ext cx="1506678" cy="571526"/>
          </a:xfrm>
          <a:prstGeom prst="rect">
            <a:avLst/>
          </a:prstGeom>
          <a:noFill/>
          <a:ln>
            <a:noFill/>
          </a:ln>
        </p:spPr>
        <p:txBody>
          <a:bodyPr spcFirstLastPara="1" wrap="square" lIns="0" tIns="0" rIns="0" bIns="0" anchor="b" anchorCtr="0">
            <a:noAutofit/>
          </a:bodyPr>
          <a:lstStyle/>
          <a:p>
            <a:r>
              <a:rPr lang="en-US" altLang="zh-TW" sz="1800" b="1" dirty="0">
                <a:solidFill>
                  <a:srgbClr val="FF0000"/>
                </a:solidFill>
                <a:latin typeface="標楷體" panose="03000509000000000000" pitchFamily="65" charset="-120"/>
                <a:ea typeface="標楷體" panose="03000509000000000000" pitchFamily="65" charset="-120"/>
                <a:cs typeface="Tinos"/>
                <a:sym typeface="Tinos"/>
              </a:rPr>
              <a:t>3/14-4/8</a:t>
            </a:r>
          </a:p>
          <a:p>
            <a:pPr marL="0" marR="0" lvl="0" indent="0" algn="l" rtl="0">
              <a:lnSpc>
                <a:spcPct val="100000"/>
              </a:lnSpc>
              <a:spcBef>
                <a:spcPts val="0"/>
              </a:spcBef>
              <a:spcAft>
                <a:spcPts val="0"/>
              </a:spcAft>
              <a:buNone/>
            </a:pPr>
            <a:r>
              <a:rPr lang="zh-TW" altLang="en-US" sz="1800" dirty="0">
                <a:solidFill>
                  <a:schemeClr val="lt1"/>
                </a:solidFill>
                <a:latin typeface="標楷體" panose="03000509000000000000" pitchFamily="65" charset="-120"/>
                <a:ea typeface="標楷體" panose="03000509000000000000" pitchFamily="65" charset="-120"/>
                <a:cs typeface="Tinos"/>
                <a:sym typeface="Tinos"/>
              </a:rPr>
              <a:t>上傳評鑑資料</a:t>
            </a:r>
            <a:endParaRPr lang="en-US" altLang="zh-TW" sz="1800" dirty="0">
              <a:solidFill>
                <a:schemeClr val="lt1"/>
              </a:solidFill>
              <a:latin typeface="標楷體" panose="03000509000000000000" pitchFamily="65" charset="-120"/>
              <a:ea typeface="標楷體" panose="03000509000000000000" pitchFamily="65" charset="-120"/>
              <a:cs typeface="Tinos"/>
              <a:sym typeface="Tinos"/>
            </a:endParaRPr>
          </a:p>
        </p:txBody>
      </p:sp>
      <p:cxnSp>
        <p:nvCxnSpPr>
          <p:cNvPr id="29" name="Google Shape;376;p42">
            <a:extLst>
              <a:ext uri="{FF2B5EF4-FFF2-40B4-BE49-F238E27FC236}">
                <a16:creationId xmlns:a16="http://schemas.microsoft.com/office/drawing/2014/main" id="{447D0355-2FD2-4BF3-BE12-5FD366F5F874}"/>
              </a:ext>
            </a:extLst>
          </p:cNvPr>
          <p:cNvCxnSpPr>
            <a:cxnSpLocks/>
          </p:cNvCxnSpPr>
          <p:nvPr/>
        </p:nvCxnSpPr>
        <p:spPr>
          <a:xfrm flipV="1">
            <a:off x="6905508" y="2438896"/>
            <a:ext cx="0" cy="265707"/>
          </a:xfrm>
          <a:prstGeom prst="straightConnector1">
            <a:avLst/>
          </a:prstGeom>
          <a:noFill/>
          <a:ln w="9525" cap="flat" cmpd="sng">
            <a:solidFill>
              <a:schemeClr val="lt2"/>
            </a:solidFill>
            <a:prstDash val="solid"/>
            <a:round/>
            <a:headEnd type="oval" w="med" len="med"/>
            <a:tailEnd type="oval"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98032" y="541178"/>
            <a:ext cx="1930171" cy="10133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3000" dirty="0">
                <a:latin typeface="標楷體" panose="03000509000000000000" pitchFamily="65" charset="-120"/>
                <a:ea typeface="標楷體" panose="03000509000000000000" pitchFamily="65" charset="-120"/>
              </a:rPr>
              <a:t>評鑑注意</a:t>
            </a:r>
            <a:br>
              <a:rPr lang="en-US" altLang="zh-TW" sz="3000" dirty="0">
                <a:latin typeface="標楷體" panose="03000509000000000000" pitchFamily="65" charset="-120"/>
                <a:ea typeface="標楷體" panose="03000509000000000000" pitchFamily="65" charset="-120"/>
              </a:rPr>
            </a:br>
            <a:r>
              <a:rPr lang="zh-TW" altLang="en-US" sz="3000" dirty="0">
                <a:latin typeface="標楷體" panose="03000509000000000000" pitchFamily="65" charset="-120"/>
                <a:ea typeface="標楷體" panose="03000509000000000000" pitchFamily="65" charset="-120"/>
              </a:rPr>
              <a:t>事項</a:t>
            </a:r>
            <a:endParaRPr sz="3000" dirty="0">
              <a:latin typeface="標楷體" panose="03000509000000000000" pitchFamily="65" charset="-120"/>
              <a:ea typeface="標楷體" panose="03000509000000000000" pitchFamily="65" charset="-120"/>
            </a:endParaRPr>
          </a:p>
        </p:txBody>
      </p:sp>
      <p:sp>
        <p:nvSpPr>
          <p:cNvPr id="105" name="Google Shape;105;p17"/>
          <p:cNvSpPr txBox="1"/>
          <p:nvPr/>
        </p:nvSpPr>
        <p:spPr>
          <a:xfrm>
            <a:off x="2553631" y="1047828"/>
            <a:ext cx="5851815" cy="3439766"/>
          </a:xfrm>
          <a:prstGeom prst="rect">
            <a:avLst/>
          </a:prstGeom>
          <a:noFill/>
          <a:ln>
            <a:noFill/>
          </a:ln>
        </p:spPr>
        <p:txBody>
          <a:bodyPr spcFirstLastPara="1" wrap="square" lIns="91425" tIns="91425" rIns="91425" bIns="91425" anchor="t" anchorCtr="0">
            <a:noAutofit/>
          </a:bodyPr>
          <a:lstStyle/>
          <a:p>
            <a:pPr marL="0" lvl="0" indent="0">
              <a:lnSpc>
                <a:spcPct val="150000"/>
              </a:lnSpc>
              <a:buNone/>
            </a:pPr>
            <a:r>
              <a:rPr lang="en-US" altLang="zh-TW" sz="1600" dirty="0">
                <a:solidFill>
                  <a:schemeClr val="tx1">
                    <a:lumMod val="75000"/>
                  </a:schemeClr>
                </a:solidFill>
                <a:latin typeface="標楷體" panose="03000509000000000000" pitchFamily="65" charset="-120"/>
                <a:ea typeface="標楷體" panose="03000509000000000000" pitchFamily="65" charset="-120"/>
              </a:rPr>
              <a:t>1.</a:t>
            </a:r>
            <a:r>
              <a:rPr lang="zh-TW" altLang="en-US" sz="1600" b="1" i="1" dirty="0">
                <a:solidFill>
                  <a:schemeClr val="tx1">
                    <a:lumMod val="75000"/>
                  </a:schemeClr>
                </a:solidFill>
                <a:latin typeface="標楷體" panose="03000509000000000000" pitchFamily="65" charset="-120"/>
                <a:ea typeface="標楷體" panose="03000509000000000000" pitchFamily="65" charset="-120"/>
              </a:rPr>
              <a:t>線上評鑑資料</a:t>
            </a:r>
            <a:endParaRPr lang="en-US" altLang="zh-TW" sz="1600" b="1" i="1" dirty="0">
              <a:solidFill>
                <a:schemeClr val="tx1">
                  <a:lumMod val="75000"/>
                </a:schemeClr>
              </a:solidFill>
              <a:latin typeface="標楷體" panose="03000509000000000000" pitchFamily="65" charset="-120"/>
              <a:ea typeface="標楷體" panose="03000509000000000000" pitchFamily="65" charset="-120"/>
            </a:endParaRPr>
          </a:p>
          <a:p>
            <a:pPr marL="0" lvl="0" indent="0">
              <a:lnSpc>
                <a:spcPct val="150000"/>
              </a:lnSpc>
              <a:buNone/>
            </a:pPr>
            <a:r>
              <a:rPr lang="zh-TW" altLang="en-US" sz="1600" dirty="0">
                <a:solidFill>
                  <a:schemeClr val="tx1">
                    <a:lumMod val="75000"/>
                  </a:schemeClr>
                </a:solidFill>
                <a:latin typeface="標楷體" panose="03000509000000000000" pitchFamily="65" charset="-120"/>
                <a:ea typeface="標楷體" panose="03000509000000000000" pitchFamily="65" charset="-120"/>
              </a:rPr>
              <a:t>  上傳網址：</a:t>
            </a:r>
            <a:r>
              <a:rPr lang="en-US" altLang="zh-TW" sz="1600" dirty="0">
                <a:solidFill>
                  <a:srgbClr val="0070C0"/>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https://forms.gle/zv4rAv7ekahucjhr6</a:t>
            </a:r>
            <a:endParaRPr lang="en-US" altLang="zh-TW" sz="1600" dirty="0">
              <a:solidFill>
                <a:srgbClr val="0070C0"/>
              </a:solidFill>
              <a:latin typeface="標楷體" panose="03000509000000000000" pitchFamily="65" charset="-120"/>
              <a:ea typeface="標楷體" panose="03000509000000000000" pitchFamily="65" charset="-120"/>
            </a:endParaRPr>
          </a:p>
          <a:p>
            <a:pPr marL="0" lvl="0" indent="0">
              <a:lnSpc>
                <a:spcPct val="150000"/>
              </a:lnSpc>
              <a:buNone/>
            </a:pPr>
            <a:r>
              <a:rPr lang="zh-TW" altLang="en-US" sz="1600" dirty="0">
                <a:latin typeface="標楷體" panose="03000509000000000000" pitchFamily="65" charset="-120"/>
                <a:ea typeface="標楷體" panose="03000509000000000000" pitchFamily="65" charset="-120"/>
              </a:rPr>
              <a:t>  </a:t>
            </a:r>
            <a:r>
              <a:rPr lang="zh-TW" altLang="en-US" sz="1600" dirty="0">
                <a:solidFill>
                  <a:schemeClr val="tx1">
                    <a:lumMod val="75000"/>
                  </a:schemeClr>
                </a:solidFill>
                <a:latin typeface="標楷體" panose="03000509000000000000" pitchFamily="65" charset="-120"/>
                <a:ea typeface="標楷體" panose="03000509000000000000" pitchFamily="65" charset="-120"/>
              </a:rPr>
              <a:t>上傳期限：</a:t>
            </a:r>
            <a:r>
              <a:rPr lang="en-US" altLang="zh-TW" sz="1600" dirty="0">
                <a:solidFill>
                  <a:srgbClr val="FF0000"/>
                </a:solidFill>
                <a:latin typeface="標楷體" panose="03000509000000000000" pitchFamily="65" charset="-120"/>
                <a:ea typeface="標楷體" panose="03000509000000000000" pitchFamily="65" charset="-120"/>
              </a:rPr>
              <a:t>3/14</a:t>
            </a:r>
            <a:r>
              <a:rPr lang="zh-TW" altLang="en-US" sz="1600" dirty="0">
                <a:solidFill>
                  <a:srgbClr val="FF0000"/>
                </a:solidFill>
                <a:latin typeface="標楷體" panose="03000509000000000000" pitchFamily="65" charset="-120"/>
                <a:ea typeface="標楷體" panose="03000509000000000000" pitchFamily="65" charset="-120"/>
              </a:rPr>
              <a:t> </a:t>
            </a:r>
            <a:r>
              <a:rPr lang="en-US" altLang="zh-TW" sz="1600" dirty="0">
                <a:solidFill>
                  <a:srgbClr val="FF0000"/>
                </a:solidFill>
                <a:latin typeface="標楷體" panose="03000509000000000000" pitchFamily="65" charset="-120"/>
                <a:ea typeface="標楷體" panose="03000509000000000000" pitchFamily="65" charset="-120"/>
              </a:rPr>
              <a:t>0900</a:t>
            </a:r>
            <a:r>
              <a:rPr lang="zh-TW" altLang="en-US" sz="1600" dirty="0">
                <a:solidFill>
                  <a:srgbClr val="FF0000"/>
                </a:solidFill>
                <a:latin typeface="標楷體" panose="03000509000000000000" pitchFamily="65" charset="-120"/>
                <a:ea typeface="標楷體" panose="03000509000000000000" pitchFamily="65" charset="-120"/>
              </a:rPr>
              <a:t> </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 </a:t>
            </a:r>
            <a:r>
              <a:rPr lang="en-US" altLang="zh-TW" sz="1600" dirty="0">
                <a:solidFill>
                  <a:srgbClr val="FF0000"/>
                </a:solidFill>
                <a:latin typeface="標楷體" panose="03000509000000000000" pitchFamily="65" charset="-120"/>
                <a:ea typeface="標楷體" panose="03000509000000000000" pitchFamily="65" charset="-120"/>
              </a:rPr>
              <a:t>4/8</a:t>
            </a:r>
            <a:r>
              <a:rPr lang="zh-TW" altLang="en-US" sz="1600" dirty="0">
                <a:solidFill>
                  <a:srgbClr val="FF0000"/>
                </a:solidFill>
                <a:latin typeface="標楷體" panose="03000509000000000000" pitchFamily="65" charset="-120"/>
                <a:ea typeface="標楷體" panose="03000509000000000000" pitchFamily="65" charset="-120"/>
              </a:rPr>
              <a:t> </a:t>
            </a:r>
            <a:r>
              <a:rPr lang="en-US" altLang="zh-TW" sz="1600" dirty="0">
                <a:solidFill>
                  <a:srgbClr val="FF0000"/>
                </a:solidFill>
                <a:latin typeface="標楷體" panose="03000509000000000000" pitchFamily="65" charset="-120"/>
                <a:ea typeface="標楷體" panose="03000509000000000000" pitchFamily="65" charset="-120"/>
              </a:rPr>
              <a:t>1700</a:t>
            </a:r>
          </a:p>
          <a:p>
            <a:pPr marL="0" lvl="0" indent="0">
              <a:lnSpc>
                <a:spcPct val="150000"/>
              </a:lnSpc>
              <a:buNone/>
            </a:pPr>
            <a:r>
              <a:rPr lang="en-US" altLang="zh-TW" sz="1600" dirty="0">
                <a:solidFill>
                  <a:schemeClr val="tx1"/>
                </a:solidFill>
                <a:latin typeface="標楷體" panose="03000509000000000000" pitchFamily="65" charset="-120"/>
                <a:ea typeface="標楷體" panose="03000509000000000000" pitchFamily="65" charset="-120"/>
              </a:rPr>
              <a:t>2.</a:t>
            </a:r>
            <a:r>
              <a:rPr lang="zh-TW" altLang="en-US" sz="1600" dirty="0">
                <a:solidFill>
                  <a:schemeClr val="tx1"/>
                </a:solidFill>
                <a:latin typeface="標楷體" panose="03000509000000000000" pitchFamily="65" charset="-120"/>
                <a:ea typeface="標楷體" panose="03000509000000000000" pitchFamily="65" charset="-120"/>
              </a:rPr>
              <a:t>檔名請打上</a:t>
            </a:r>
            <a:r>
              <a:rPr lang="zh-TW" altLang="en-US" sz="1600" dirty="0">
                <a:solidFill>
                  <a:srgbClr val="FF0000"/>
                </a:solidFill>
                <a:latin typeface="標楷體" panose="03000509000000000000" pitchFamily="65" charset="-120"/>
                <a:ea typeface="標楷體" panose="03000509000000000000" pitchFamily="65" charset="-120"/>
              </a:rPr>
              <a:t>社團編號</a:t>
            </a:r>
            <a:r>
              <a:rPr lang="zh-TW" altLang="en-US" sz="1600" dirty="0">
                <a:solidFill>
                  <a:schemeClr val="tx1"/>
                </a:solidFill>
                <a:latin typeface="標楷體" panose="03000509000000000000" pitchFamily="65" charset="-120"/>
                <a:ea typeface="標楷體" panose="03000509000000000000" pitchFamily="65" charset="-120"/>
              </a:rPr>
              <a:t>，編號請看簡報最後的分組名單</a:t>
            </a:r>
            <a:endParaRPr lang="en-US" altLang="zh-TW" sz="1600" dirty="0">
              <a:solidFill>
                <a:schemeClr val="tx1"/>
              </a:solidFill>
              <a:latin typeface="標楷體" panose="03000509000000000000" pitchFamily="65" charset="-120"/>
              <a:ea typeface="標楷體" panose="03000509000000000000" pitchFamily="65" charset="-120"/>
            </a:endParaRPr>
          </a:p>
          <a:p>
            <a:pPr marL="0" lvl="0" indent="0">
              <a:lnSpc>
                <a:spcPct val="150000"/>
              </a:lnSpc>
              <a:buNone/>
            </a:pPr>
            <a:r>
              <a:rPr lang="en-US" altLang="zh-TW" sz="1600" dirty="0">
                <a:solidFill>
                  <a:schemeClr val="tx1"/>
                </a:solidFill>
                <a:latin typeface="標楷體" panose="03000509000000000000" pitchFamily="65" charset="-120"/>
                <a:ea typeface="標楷體" panose="03000509000000000000" pitchFamily="65" charset="-120"/>
              </a:rPr>
              <a:t>3.</a:t>
            </a:r>
            <a:r>
              <a:rPr lang="zh-TW" altLang="en-US" sz="1600" dirty="0">
                <a:solidFill>
                  <a:schemeClr val="tx1"/>
                </a:solidFill>
                <a:latin typeface="標楷體" panose="03000509000000000000" pitchFamily="65" charset="-120"/>
                <a:ea typeface="標楷體" panose="03000509000000000000" pitchFamily="65" charset="-120"/>
              </a:rPr>
              <a:t>活動當天</a:t>
            </a:r>
            <a:r>
              <a:rPr lang="zh-TW" altLang="en-US" sz="1600" b="1" i="1" dirty="0">
                <a:solidFill>
                  <a:schemeClr val="tx1"/>
                </a:solidFill>
                <a:latin typeface="標楷體" panose="03000509000000000000" pitchFamily="65" charset="-120"/>
                <a:ea typeface="標楷體" panose="03000509000000000000" pitchFamily="65" charset="-120"/>
              </a:rPr>
              <a:t>簡報人員報名及簡報檔案</a:t>
            </a:r>
            <a:endParaRPr lang="en-US" altLang="zh-TW" sz="1600" b="1" i="1" dirty="0">
              <a:solidFill>
                <a:schemeClr val="tx1"/>
              </a:solidFill>
              <a:latin typeface="標楷體" panose="03000509000000000000" pitchFamily="65" charset="-120"/>
              <a:ea typeface="標楷體" panose="03000509000000000000" pitchFamily="65" charset="-120"/>
            </a:endParaRPr>
          </a:p>
          <a:p>
            <a:pPr marL="0" lvl="0" indent="0">
              <a:lnSpc>
                <a:spcPct val="150000"/>
              </a:lnSpc>
              <a:buNone/>
            </a:pPr>
            <a:r>
              <a:rPr lang="zh-TW" altLang="en-US" sz="1600" dirty="0">
                <a:solidFill>
                  <a:schemeClr val="tx1"/>
                </a:solidFill>
                <a:latin typeface="標楷體" panose="03000509000000000000" pitchFamily="65" charset="-120"/>
                <a:ea typeface="標楷體" panose="03000509000000000000" pitchFamily="65" charset="-120"/>
              </a:rPr>
              <a:t>  請於</a:t>
            </a:r>
            <a:r>
              <a:rPr lang="en-US" altLang="zh-TW" sz="1600" dirty="0">
                <a:solidFill>
                  <a:srgbClr val="FF0000"/>
                </a:solidFill>
                <a:latin typeface="標楷體" panose="03000509000000000000" pitchFamily="65" charset="-120"/>
                <a:ea typeface="標楷體" panose="03000509000000000000" pitchFamily="65" charset="-120"/>
              </a:rPr>
              <a:t>4/24(</a:t>
            </a:r>
            <a:r>
              <a:rPr lang="zh-TW" altLang="en-US" sz="1600" dirty="0">
                <a:solidFill>
                  <a:srgbClr val="FF0000"/>
                </a:solidFill>
                <a:latin typeface="標楷體" panose="03000509000000000000" pitchFamily="65" charset="-120"/>
                <a:ea typeface="標楷體" panose="03000509000000000000" pitchFamily="65" charset="-120"/>
              </a:rPr>
              <a:t>四</a:t>
            </a:r>
            <a:r>
              <a:rPr lang="en-US" altLang="zh-TW" sz="1600" dirty="0">
                <a:solidFill>
                  <a:srgbClr val="FF0000"/>
                </a:solidFill>
                <a:latin typeface="標楷體" panose="03000509000000000000" pitchFamily="65" charset="-120"/>
                <a:ea typeface="標楷體" panose="03000509000000000000" pitchFamily="65" charset="-120"/>
              </a:rPr>
              <a:t>)1700</a:t>
            </a:r>
            <a:r>
              <a:rPr lang="zh-TW" altLang="en-US" sz="1600" dirty="0">
                <a:solidFill>
                  <a:schemeClr val="tx1"/>
                </a:solidFill>
                <a:latin typeface="標楷體" panose="03000509000000000000" pitchFamily="65" charset="-120"/>
                <a:ea typeface="標楷體" panose="03000509000000000000" pitchFamily="65" charset="-120"/>
              </a:rPr>
              <a:t>前填寫表單</a:t>
            </a:r>
            <a:endParaRPr lang="en-US" altLang="zh-TW" sz="1600" dirty="0">
              <a:solidFill>
                <a:schemeClr val="tx1"/>
              </a:solidFill>
              <a:latin typeface="標楷體" panose="03000509000000000000" pitchFamily="65" charset="-120"/>
              <a:ea typeface="標楷體" panose="03000509000000000000" pitchFamily="65" charset="-120"/>
            </a:endParaRPr>
          </a:p>
          <a:p>
            <a:pPr marL="0" lvl="0" indent="0">
              <a:lnSpc>
                <a:spcPct val="150000"/>
              </a:lnSpc>
              <a:buNone/>
            </a:pPr>
            <a:r>
              <a:rPr lang="zh-TW" altLang="en-US" sz="1600" dirty="0">
                <a:solidFill>
                  <a:schemeClr val="tx1"/>
                </a:solidFill>
                <a:latin typeface="標楷體" panose="03000509000000000000" pitchFamily="65" charset="-120"/>
                <a:ea typeface="標楷體" panose="03000509000000000000" pitchFamily="65" charset="-120"/>
              </a:rPr>
              <a:t>  </a:t>
            </a:r>
            <a:r>
              <a:rPr lang="en-US" altLang="zh-TW" sz="1600" u="sng" dirty="0">
                <a:solidFill>
                  <a:srgbClr val="0070C0"/>
                </a:solidFill>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https://forms.gle/u4fEKMBq3anazYCG8</a:t>
            </a:r>
            <a:endParaRPr lang="en-US" altLang="zh-TW" sz="1600" u="sng" dirty="0">
              <a:solidFill>
                <a:srgbClr val="0070C0"/>
              </a:solidFill>
              <a:latin typeface="標楷體" panose="03000509000000000000" pitchFamily="65" charset="-120"/>
              <a:ea typeface="標楷體" panose="03000509000000000000" pitchFamily="65" charset="-120"/>
            </a:endParaRPr>
          </a:p>
          <a:p>
            <a:pPr marL="0" lvl="0" indent="0">
              <a:lnSpc>
                <a:spcPct val="150000"/>
              </a:lnSpc>
              <a:buNone/>
            </a:pPr>
            <a:r>
              <a:rPr lang="zh-TW" altLang="en-US" sz="1200" dirty="0">
                <a:solidFill>
                  <a:srgbClr val="00B050"/>
                </a:solidFill>
                <a:latin typeface="標楷體" panose="03000509000000000000" pitchFamily="65" charset="-120"/>
                <a:ea typeface="標楷體" panose="03000509000000000000" pitchFamily="65" charset="-120"/>
              </a:rPr>
              <a:t>**</a:t>
            </a:r>
            <a:r>
              <a:rPr lang="zh-TW" altLang="en-US" sz="1200" b="0" i="0" dirty="0">
                <a:solidFill>
                  <a:srgbClr val="00B050"/>
                </a:solidFill>
                <a:effectLst/>
                <a:latin typeface="Roboto" panose="02000000000000000000" pitchFamily="2" charset="0"/>
              </a:rPr>
              <a:t>每位同學簡報時間為</a:t>
            </a:r>
            <a:r>
              <a:rPr lang="en-US" altLang="zh-TW" sz="1200" b="0" i="0" dirty="0">
                <a:solidFill>
                  <a:srgbClr val="FF0000"/>
                </a:solidFill>
                <a:effectLst/>
                <a:latin typeface="Roboto" panose="02000000000000000000" pitchFamily="2" charset="0"/>
              </a:rPr>
              <a:t>3</a:t>
            </a:r>
            <a:r>
              <a:rPr lang="zh-TW" altLang="en-US" sz="1200" b="0" i="0" dirty="0">
                <a:solidFill>
                  <a:srgbClr val="FF0000"/>
                </a:solidFill>
                <a:effectLst/>
                <a:latin typeface="Roboto" panose="02000000000000000000" pitchFamily="2" charset="0"/>
              </a:rPr>
              <a:t>分鐘</a:t>
            </a:r>
            <a:endParaRPr lang="en-US" altLang="zh-TW" sz="1200" b="0" i="0" dirty="0">
              <a:solidFill>
                <a:srgbClr val="FF0000"/>
              </a:solidFill>
              <a:effectLst/>
              <a:latin typeface="Roboto" panose="02000000000000000000" pitchFamily="2" charset="0"/>
            </a:endParaRPr>
          </a:p>
          <a:p>
            <a:pPr marL="0" lvl="0" indent="0">
              <a:lnSpc>
                <a:spcPct val="150000"/>
              </a:lnSpc>
              <a:buNone/>
            </a:pPr>
            <a:r>
              <a:rPr lang="zh-TW" altLang="en-US" sz="1200" dirty="0">
                <a:solidFill>
                  <a:srgbClr val="00B050"/>
                </a:solidFill>
                <a:latin typeface="Roboto" panose="02000000000000000000" pitchFamily="2" charset="0"/>
              </a:rPr>
              <a:t>    剩下</a:t>
            </a:r>
            <a:r>
              <a:rPr lang="en-US" altLang="zh-TW" sz="1200" dirty="0">
                <a:solidFill>
                  <a:srgbClr val="00B050"/>
                </a:solidFill>
                <a:latin typeface="Roboto" panose="02000000000000000000" pitchFamily="2" charset="0"/>
              </a:rPr>
              <a:t>30</a:t>
            </a:r>
            <a:r>
              <a:rPr lang="zh-TW" altLang="en-US" sz="1200" dirty="0">
                <a:solidFill>
                  <a:srgbClr val="00B050"/>
                </a:solidFill>
                <a:latin typeface="Roboto" panose="02000000000000000000" pitchFamily="2" charset="0"/>
              </a:rPr>
              <a:t>秒時</a:t>
            </a:r>
            <a:r>
              <a:rPr lang="zh-TW" altLang="en-US" sz="1200" b="0" i="0" dirty="0">
                <a:solidFill>
                  <a:srgbClr val="00B050"/>
                </a:solidFill>
                <a:effectLst/>
                <a:latin typeface="Roboto" panose="02000000000000000000" pitchFamily="2" charset="0"/>
              </a:rPr>
              <a:t>會第一次提醒，</a:t>
            </a:r>
            <a:r>
              <a:rPr lang="en-US" altLang="zh-TW" sz="1200" b="0" i="0" dirty="0">
                <a:solidFill>
                  <a:srgbClr val="00B050"/>
                </a:solidFill>
                <a:effectLst/>
                <a:latin typeface="Roboto" panose="02000000000000000000" pitchFamily="2" charset="0"/>
              </a:rPr>
              <a:t>3</a:t>
            </a:r>
            <a:r>
              <a:rPr lang="zh-TW" altLang="en-US" sz="1200" b="0" i="0" dirty="0">
                <a:solidFill>
                  <a:srgbClr val="00B050"/>
                </a:solidFill>
                <a:effectLst/>
                <a:latin typeface="Roboto" panose="02000000000000000000" pitchFamily="2" charset="0"/>
              </a:rPr>
              <a:t>分鐘時第二次提醒請立即中止簡報</a:t>
            </a:r>
            <a:endParaRPr lang="en-US" altLang="zh-TW" sz="1200" u="sng" dirty="0">
              <a:solidFill>
                <a:srgbClr val="00B050"/>
              </a:solidFill>
              <a:latin typeface="標楷體" panose="03000509000000000000" pitchFamily="65" charset="-120"/>
              <a:ea typeface="標楷體" panose="03000509000000000000" pitchFamily="65" charset="-120"/>
            </a:endParaRPr>
          </a:p>
          <a:p>
            <a:pPr marL="0" indent="0" eaLnBrk="1" hangingPunct="1">
              <a:lnSpc>
                <a:spcPct val="150000"/>
              </a:lnSpc>
              <a:buNone/>
            </a:pPr>
            <a:endParaRPr lang="en-US" altLang="zh-TW" sz="2600" dirty="0">
              <a:latin typeface="標楷體" panose="03000509000000000000" pitchFamily="65" charset="-120"/>
              <a:ea typeface="標楷體" panose="03000509000000000000" pitchFamily="65" charset="-120"/>
            </a:endParaRPr>
          </a:p>
          <a:p>
            <a:pPr marL="0" indent="0" eaLnBrk="1" hangingPunct="1">
              <a:lnSpc>
                <a:spcPct val="150000"/>
              </a:lnSpc>
              <a:buNone/>
            </a:pPr>
            <a:r>
              <a:rPr lang="zh-TW" altLang="en-US" sz="2600" dirty="0">
                <a:latin typeface="標楷體" panose="03000509000000000000" pitchFamily="65" charset="-120"/>
                <a:ea typeface="標楷體" panose="03000509000000000000" pitchFamily="65" charset="-120"/>
              </a:rPr>
              <a:t>   </a:t>
            </a:r>
            <a:endParaRPr lang="en-US" altLang="zh-TW" sz="2600" dirty="0">
              <a:latin typeface="標楷體" panose="03000509000000000000" pitchFamily="65" charset="-120"/>
              <a:ea typeface="標楷體" panose="03000509000000000000" pitchFamily="65" charset="-120"/>
            </a:endParaRPr>
          </a:p>
        </p:txBody>
      </p:sp>
      <p:sp>
        <p:nvSpPr>
          <p:cNvPr id="106" name="Google Shape;106;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p:nvPr/>
        </p:nvSpPr>
        <p:spPr>
          <a:xfrm>
            <a:off x="1255335" y="705298"/>
            <a:ext cx="6422315" cy="3732904"/>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3" name="Rectangle 1">
            <a:extLst>
              <a:ext uri="{FF2B5EF4-FFF2-40B4-BE49-F238E27FC236}">
                <a16:creationId xmlns:a16="http://schemas.microsoft.com/office/drawing/2014/main" id="{E46EA6A9-50A4-4B21-8B4D-57BE064F12A0}"/>
              </a:ext>
            </a:extLst>
          </p:cNvPr>
          <p:cNvSpPr>
            <a:spLocks noGrp="1" noChangeArrowheads="1"/>
          </p:cNvSpPr>
          <p:nvPr>
            <p:ph type="ctrTitle" idx="4294967295"/>
          </p:nvPr>
        </p:nvSpPr>
        <p:spPr bwMode="auto">
          <a:xfrm>
            <a:off x="1327884" y="697164"/>
            <a:ext cx="641638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a:ln>
                  <a:noFill/>
                </a:ln>
                <a:solidFill>
                  <a:schemeClr val="bg1"/>
                </a:solidFill>
                <a:effectLst/>
                <a:latin typeface="標楷體" panose="03000509000000000000" pitchFamily="65" charset="-120"/>
                <a:ea typeface="標楷體" panose="03000509000000000000" pitchFamily="65" charset="-120"/>
                <a:cs typeface="Arial" panose="020B0604020202020204" pitchFamily="34" charset="0"/>
              </a:rPr>
              <a:t>活動日程表</a:t>
            </a:r>
            <a:endParaRPr kumimoji="0" lang="zh-TW" altLang="zh-TW" sz="1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en-US" sz="12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b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表格 3">
            <a:extLst>
              <a:ext uri="{FF2B5EF4-FFF2-40B4-BE49-F238E27FC236}">
                <a16:creationId xmlns:a16="http://schemas.microsoft.com/office/drawing/2014/main" id="{ABCDC424-9F36-4433-AE38-3307F60D1C10}"/>
              </a:ext>
            </a:extLst>
          </p:cNvPr>
          <p:cNvGraphicFramePr>
            <a:graphicFrameLocks noGrp="1"/>
          </p:cNvGraphicFramePr>
          <p:nvPr>
            <p:extLst>
              <p:ext uri="{D42A27DB-BD31-4B8C-83A1-F6EECF244321}">
                <p14:modId xmlns:p14="http://schemas.microsoft.com/office/powerpoint/2010/main" val="717215256"/>
              </p:ext>
            </p:extLst>
          </p:nvPr>
        </p:nvGraphicFramePr>
        <p:xfrm>
          <a:off x="1399735" y="1011044"/>
          <a:ext cx="6133514" cy="3366867"/>
        </p:xfrm>
        <a:graphic>
          <a:graphicData uri="http://schemas.openxmlformats.org/drawingml/2006/table">
            <a:tbl>
              <a:tblPr firstRow="1" firstCol="1" bandRow="1">
                <a:tableStyleId>{FEC77CE9-B276-4AB6-A952-685470D25459}</a:tableStyleId>
              </a:tblPr>
              <a:tblGrid>
                <a:gridCol w="912584">
                  <a:extLst>
                    <a:ext uri="{9D8B030D-6E8A-4147-A177-3AD203B41FA5}">
                      <a16:colId xmlns:a16="http://schemas.microsoft.com/office/drawing/2014/main" val="1156088693"/>
                    </a:ext>
                  </a:extLst>
                </a:gridCol>
                <a:gridCol w="416813">
                  <a:extLst>
                    <a:ext uri="{9D8B030D-6E8A-4147-A177-3AD203B41FA5}">
                      <a16:colId xmlns:a16="http://schemas.microsoft.com/office/drawing/2014/main" val="2660041936"/>
                    </a:ext>
                  </a:extLst>
                </a:gridCol>
                <a:gridCol w="1156732">
                  <a:extLst>
                    <a:ext uri="{9D8B030D-6E8A-4147-A177-3AD203B41FA5}">
                      <a16:colId xmlns:a16="http://schemas.microsoft.com/office/drawing/2014/main" val="3586049143"/>
                    </a:ext>
                  </a:extLst>
                </a:gridCol>
                <a:gridCol w="1065963">
                  <a:extLst>
                    <a:ext uri="{9D8B030D-6E8A-4147-A177-3AD203B41FA5}">
                      <a16:colId xmlns:a16="http://schemas.microsoft.com/office/drawing/2014/main" val="774364282"/>
                    </a:ext>
                  </a:extLst>
                </a:gridCol>
                <a:gridCol w="2581422">
                  <a:extLst>
                    <a:ext uri="{9D8B030D-6E8A-4147-A177-3AD203B41FA5}">
                      <a16:colId xmlns:a16="http://schemas.microsoft.com/office/drawing/2014/main" val="257117714"/>
                    </a:ext>
                  </a:extLst>
                </a:gridCol>
              </a:tblGrid>
              <a:tr h="359805">
                <a:tc>
                  <a:txBody>
                    <a:bodyPr/>
                    <a:lstStyle/>
                    <a:p>
                      <a:pPr algn="ctr"/>
                      <a:r>
                        <a:rPr lang="zh-TW" sz="1100" kern="100" dirty="0">
                          <a:effectLst/>
                          <a:latin typeface="標楷體" panose="03000509000000000000" pitchFamily="65" charset="-120"/>
                          <a:ea typeface="標楷體" panose="03000509000000000000" pitchFamily="65" charset="-120"/>
                        </a:rPr>
                        <a:t>時間</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1100" kern="100">
                          <a:effectLst/>
                          <a:latin typeface="標楷體" panose="03000509000000000000" pitchFamily="65" charset="-120"/>
                          <a:ea typeface="標楷體" panose="03000509000000000000" pitchFamily="65" charset="-120"/>
                        </a:rPr>
                        <a:t>分鐘</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項目</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地點</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說明</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947715684"/>
                  </a:ext>
                </a:extLst>
              </a:tr>
              <a:tr h="237144">
                <a:tc>
                  <a:txBody>
                    <a:bodyPr/>
                    <a:lstStyle/>
                    <a:p>
                      <a:pPr algn="ctr"/>
                      <a:r>
                        <a:rPr lang="en-US" sz="1100" kern="100">
                          <a:effectLst/>
                          <a:latin typeface="標楷體" panose="03000509000000000000" pitchFamily="65" charset="-120"/>
                          <a:ea typeface="標楷體" panose="03000509000000000000" pitchFamily="65" charset="-120"/>
                        </a:rPr>
                        <a:t>08:30-09:00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sz="1100" kern="100" dirty="0">
                          <a:effectLst/>
                          <a:latin typeface="標楷體" panose="03000509000000000000" pitchFamily="65" charset="-120"/>
                          <a:ea typeface="標楷體" panose="03000509000000000000" pitchFamily="65" charset="-120"/>
                        </a:rPr>
                        <a:t>30</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評審報到</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雲平樓</a:t>
                      </a:r>
                      <a:r>
                        <a:rPr lang="en-US" sz="1100" kern="100">
                          <a:effectLst/>
                          <a:latin typeface="標楷體" panose="03000509000000000000" pitchFamily="65" charset="-120"/>
                          <a:ea typeface="標楷體" panose="03000509000000000000" pitchFamily="65" charset="-120"/>
                        </a:rPr>
                        <a:t>F12</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r>
                        <a:rPr lang="zh-TW" sz="1100" kern="100" dirty="0">
                          <a:effectLst/>
                          <a:latin typeface="標楷體" panose="03000509000000000000" pitchFamily="65" charset="-120"/>
                          <a:ea typeface="標楷體" panose="03000509000000000000" pitchFamily="65" charset="-120"/>
                        </a:rPr>
                        <a:t>校外評審及學生評審報到</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916370316"/>
                  </a:ext>
                </a:extLst>
              </a:tr>
              <a:tr h="237144">
                <a:tc>
                  <a:txBody>
                    <a:bodyPr/>
                    <a:lstStyle/>
                    <a:p>
                      <a:pPr algn="ctr"/>
                      <a:r>
                        <a:rPr lang="en-US" sz="1100" kern="100">
                          <a:effectLst/>
                          <a:latin typeface="標楷體" panose="03000509000000000000" pitchFamily="65" charset="-120"/>
                          <a:ea typeface="標楷體" panose="03000509000000000000" pitchFamily="65" charset="-120"/>
                        </a:rPr>
                        <a:t>09:00-09:30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sz="1100" kern="100">
                          <a:effectLst/>
                          <a:latin typeface="標楷體" panose="03000509000000000000" pitchFamily="65" charset="-120"/>
                          <a:ea typeface="標楷體" panose="03000509000000000000" pitchFamily="65" charset="-120"/>
                        </a:rPr>
                        <a:t>30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第一次評審會議</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雲平樓</a:t>
                      </a:r>
                      <a:r>
                        <a:rPr lang="en-US" sz="1100" kern="100">
                          <a:effectLst/>
                          <a:latin typeface="標楷體" panose="03000509000000000000" pitchFamily="65" charset="-120"/>
                          <a:ea typeface="標楷體" panose="03000509000000000000" pitchFamily="65" charset="-120"/>
                        </a:rPr>
                        <a:t>F12</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r>
                        <a:rPr lang="zh-TW" sz="1100" kern="100" dirty="0">
                          <a:effectLst/>
                          <a:latin typeface="標楷體" panose="03000509000000000000" pitchFamily="65" charset="-120"/>
                          <a:ea typeface="標楷體" panose="03000509000000000000" pitchFamily="65" charset="-120"/>
                        </a:rPr>
                        <a:t>討論評分標準及各組別獲獎社團數量</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057835689"/>
                  </a:ext>
                </a:extLst>
              </a:tr>
              <a:tr h="359805">
                <a:tc>
                  <a:txBody>
                    <a:bodyPr/>
                    <a:lstStyle/>
                    <a:p>
                      <a:pPr algn="ctr"/>
                      <a:r>
                        <a:rPr lang="en-US" sz="1100" kern="100" dirty="0">
                          <a:effectLst/>
                          <a:latin typeface="標楷體" panose="03000509000000000000" pitchFamily="65" charset="-120"/>
                          <a:ea typeface="標楷體" panose="03000509000000000000" pitchFamily="65" charset="-120"/>
                        </a:rPr>
                        <a:t>0</a:t>
                      </a:r>
                      <a:r>
                        <a:rPr lang="en-US" altLang="zh-TW" sz="1100" kern="100" dirty="0">
                          <a:effectLst/>
                          <a:latin typeface="標楷體" panose="03000509000000000000" pitchFamily="65" charset="-120"/>
                          <a:ea typeface="標楷體" panose="03000509000000000000" pitchFamily="65" charset="-120"/>
                        </a:rPr>
                        <a:t>9</a:t>
                      </a:r>
                      <a:r>
                        <a:rPr lang="en-US" sz="1100" kern="100" dirty="0">
                          <a:effectLst/>
                          <a:latin typeface="標楷體" panose="03000509000000000000" pitchFamily="65" charset="-120"/>
                          <a:ea typeface="標楷體" panose="03000509000000000000" pitchFamily="65" charset="-120"/>
                        </a:rPr>
                        <a:t>:</a:t>
                      </a:r>
                      <a:r>
                        <a:rPr lang="en-US" altLang="zh-TW" sz="1100" kern="100" dirty="0">
                          <a:effectLst/>
                          <a:latin typeface="標楷體" panose="03000509000000000000" pitchFamily="65" charset="-120"/>
                          <a:ea typeface="標楷體" panose="03000509000000000000" pitchFamily="65" charset="-120"/>
                        </a:rPr>
                        <a:t>0</a:t>
                      </a:r>
                      <a:r>
                        <a:rPr lang="en-US" sz="1100" kern="100" dirty="0">
                          <a:effectLst/>
                          <a:latin typeface="標楷體" panose="03000509000000000000" pitchFamily="65" charset="-120"/>
                          <a:ea typeface="標楷體" panose="03000509000000000000" pitchFamily="65" charset="-120"/>
                        </a:rPr>
                        <a:t>0-09:30</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altLang="zh-TW" sz="1100" kern="100" dirty="0">
                          <a:effectLst/>
                          <a:latin typeface="標楷體" panose="03000509000000000000" pitchFamily="65" charset="-120"/>
                          <a:ea typeface="標楷體" panose="03000509000000000000" pitchFamily="65" charset="-120"/>
                        </a:rPr>
                        <a:t>3</a:t>
                      </a:r>
                      <a:r>
                        <a:rPr lang="en-US" sz="1100" kern="100" dirty="0">
                          <a:effectLst/>
                          <a:latin typeface="標楷體" panose="03000509000000000000" pitchFamily="65" charset="-120"/>
                          <a:ea typeface="標楷體" panose="03000509000000000000" pitchFamily="65" charset="-120"/>
                        </a:rPr>
                        <a:t>0</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社團同學報到</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雲平樓</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r>
                        <a:rPr lang="zh-TW" sz="1100" kern="100" dirty="0">
                          <a:effectLst/>
                          <a:latin typeface="標楷體" panose="03000509000000000000" pitchFamily="65" charset="-120"/>
                          <a:ea typeface="標楷體" panose="03000509000000000000" pitchFamily="65" charset="-120"/>
                        </a:rPr>
                        <a:t>各社團代表簡報同學報到並至雲平廳參加開幕式</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593148745"/>
                  </a:ext>
                </a:extLst>
              </a:tr>
              <a:tr h="179902">
                <a:tc>
                  <a:txBody>
                    <a:bodyPr/>
                    <a:lstStyle/>
                    <a:p>
                      <a:pPr algn="ctr"/>
                      <a:r>
                        <a:rPr lang="en-US" sz="1100" kern="100">
                          <a:effectLst/>
                          <a:latin typeface="標楷體" panose="03000509000000000000" pitchFamily="65" charset="-120"/>
                          <a:ea typeface="標楷體" panose="03000509000000000000" pitchFamily="65" charset="-120"/>
                        </a:rPr>
                        <a:t>09:30-10:00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sz="1100" kern="100">
                          <a:effectLst/>
                          <a:latin typeface="標楷體" panose="03000509000000000000" pitchFamily="65" charset="-120"/>
                          <a:ea typeface="標楷體" panose="03000509000000000000" pitchFamily="65" charset="-120"/>
                        </a:rPr>
                        <a:t>30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開幕式</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雲平廳</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r>
                        <a:rPr lang="zh-TW" sz="1100" kern="100" dirty="0">
                          <a:effectLst/>
                          <a:latin typeface="標楷體" panose="03000509000000000000" pitchFamily="65" charset="-120"/>
                          <a:ea typeface="標楷體" panose="03000509000000000000" pitchFamily="65" charset="-120"/>
                        </a:rPr>
                        <a:t>介紹評審</a:t>
                      </a:r>
                      <a:r>
                        <a:rPr lang="zh-TW" altLang="en-US" sz="1100" kern="100" dirty="0">
                          <a:effectLst/>
                          <a:latin typeface="標楷體" panose="03000509000000000000" pitchFamily="65" charset="-120"/>
                          <a:ea typeface="標楷體" panose="03000509000000000000" pitchFamily="65" charset="-120"/>
                        </a:rPr>
                        <a:t>及學務長致詞</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36351385"/>
                  </a:ext>
                </a:extLst>
              </a:tr>
              <a:tr h="179902">
                <a:tc>
                  <a:txBody>
                    <a:bodyPr/>
                    <a:lstStyle/>
                    <a:p>
                      <a:pPr algn="ctr"/>
                      <a:r>
                        <a:rPr lang="en-US" sz="1100" kern="100">
                          <a:effectLst/>
                          <a:latin typeface="標楷體" panose="03000509000000000000" pitchFamily="65" charset="-120"/>
                          <a:ea typeface="標楷體" panose="03000509000000000000" pitchFamily="65" charset="-120"/>
                        </a:rPr>
                        <a:t>10:00-12:00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sz="1100" kern="100">
                          <a:effectLst/>
                          <a:latin typeface="標楷體" panose="03000509000000000000" pitchFamily="65" charset="-120"/>
                          <a:ea typeface="標楷體" panose="03000509000000000000" pitchFamily="65" charset="-120"/>
                        </a:rPr>
                        <a:t>120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簡報時間</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各教室</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r>
                        <a:rPr lang="zh-TW" sz="1100" kern="100" dirty="0">
                          <a:effectLst/>
                          <a:latin typeface="標楷體" panose="03000509000000000000" pitchFamily="65" charset="-120"/>
                          <a:ea typeface="標楷體" panose="03000509000000000000" pitchFamily="65" charset="-120"/>
                        </a:rPr>
                        <a:t>各組簡報</a:t>
                      </a:r>
                      <a:r>
                        <a:rPr lang="en-US" altLang="zh-TW" sz="1100" kern="100" dirty="0">
                          <a:effectLst/>
                          <a:latin typeface="標楷體" panose="03000509000000000000" pitchFamily="65" charset="-120"/>
                          <a:ea typeface="標楷體" panose="03000509000000000000" pitchFamily="65" charset="-120"/>
                        </a:rPr>
                        <a:t>(</a:t>
                      </a:r>
                      <a:r>
                        <a:rPr lang="zh-TW" altLang="en-US" sz="1100" kern="100" dirty="0">
                          <a:effectLst/>
                          <a:latin typeface="標楷體" panose="03000509000000000000" pitchFamily="65" charset="-120"/>
                          <a:ea typeface="標楷體" panose="03000509000000000000" pitchFamily="65" charset="-120"/>
                        </a:rPr>
                        <a:t>同一組的請一起進入會場</a:t>
                      </a:r>
                      <a:r>
                        <a:rPr lang="en-US" altLang="zh-TW" sz="1100" kern="100" dirty="0">
                          <a:effectLst/>
                          <a:latin typeface="標楷體" panose="03000509000000000000" pitchFamily="65" charset="-120"/>
                          <a:ea typeface="標楷體" panose="03000509000000000000" pitchFamily="65" charset="-120"/>
                        </a:rPr>
                        <a:t>)</a:t>
                      </a:r>
                      <a:br>
                        <a:rPr lang="en-US" altLang="zh-TW" sz="1100" kern="100" dirty="0">
                          <a:effectLst/>
                          <a:latin typeface="標楷體" panose="03000509000000000000" pitchFamily="65" charset="-120"/>
                          <a:ea typeface="標楷體" panose="03000509000000000000" pitchFamily="65" charset="-120"/>
                        </a:rPr>
                      </a:br>
                      <a:r>
                        <a:rPr lang="zh-TW" altLang="en-US" sz="1100" kern="100" dirty="0">
                          <a:effectLst/>
                          <a:latin typeface="標楷體" panose="03000509000000000000" pitchFamily="65" charset="-120"/>
                          <a:ea typeface="標楷體" panose="03000509000000000000" pitchFamily="65" charset="-120"/>
                        </a:rPr>
                        <a:t>每位同學</a:t>
                      </a:r>
                      <a:r>
                        <a:rPr lang="en-US" altLang="zh-TW" sz="1100" kern="100" dirty="0">
                          <a:solidFill>
                            <a:srgbClr val="FF0000"/>
                          </a:solidFill>
                          <a:effectLst/>
                          <a:latin typeface="標楷體" panose="03000509000000000000" pitchFamily="65" charset="-120"/>
                          <a:ea typeface="標楷體" panose="03000509000000000000" pitchFamily="65" charset="-120"/>
                        </a:rPr>
                        <a:t>3</a:t>
                      </a:r>
                      <a:r>
                        <a:rPr lang="zh-TW" altLang="en-US" sz="1100" kern="100" dirty="0">
                          <a:effectLst/>
                          <a:latin typeface="標楷體" panose="03000509000000000000" pitchFamily="65" charset="-120"/>
                          <a:ea typeface="標楷體" panose="03000509000000000000" pitchFamily="65" charset="-120"/>
                        </a:rPr>
                        <a:t>分鐘簡報</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27296888"/>
                  </a:ext>
                </a:extLst>
              </a:tr>
              <a:tr h="539707">
                <a:tc>
                  <a:txBody>
                    <a:bodyPr/>
                    <a:lstStyle/>
                    <a:p>
                      <a:pPr algn="ctr"/>
                      <a:r>
                        <a:rPr lang="en-US" sz="1100" kern="100">
                          <a:effectLst/>
                          <a:latin typeface="標楷體" panose="03000509000000000000" pitchFamily="65" charset="-120"/>
                          <a:ea typeface="標楷體" panose="03000509000000000000" pitchFamily="65" charset="-120"/>
                        </a:rPr>
                        <a:t>12:00-13:00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sz="1100" kern="100">
                          <a:effectLst/>
                          <a:latin typeface="標楷體" panose="03000509000000000000" pitchFamily="65" charset="-120"/>
                          <a:ea typeface="標楷體" panose="03000509000000000000" pitchFamily="65" charset="-120"/>
                        </a:rPr>
                        <a:t>60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午餐</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雲平樓</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r>
                        <a:rPr lang="zh-TW" sz="1100" kern="100" dirty="0">
                          <a:effectLst/>
                          <a:latin typeface="標楷體" panose="03000509000000000000" pitchFamily="65" charset="-120"/>
                          <a:ea typeface="標楷體" panose="03000509000000000000" pitchFamily="65" charset="-120"/>
                        </a:rPr>
                        <a:t>每社團提供</a:t>
                      </a:r>
                      <a:r>
                        <a:rPr lang="en-US" sz="1100" kern="100" dirty="0">
                          <a:effectLst/>
                          <a:latin typeface="標楷體" panose="03000509000000000000" pitchFamily="65" charset="-120"/>
                          <a:ea typeface="標楷體" panose="03000509000000000000" pitchFamily="65" charset="-120"/>
                        </a:rPr>
                        <a:t>(</a:t>
                      </a:r>
                      <a:r>
                        <a:rPr lang="zh-TW" sz="1100" kern="100" dirty="0">
                          <a:effectLst/>
                          <a:latin typeface="標楷體" panose="03000509000000000000" pitchFamily="65" charset="-120"/>
                          <a:ea typeface="標楷體" panose="03000509000000000000" pitchFamily="65" charset="-120"/>
                        </a:rPr>
                        <a:t>一名</a:t>
                      </a:r>
                      <a:r>
                        <a:rPr lang="en-US" sz="1100" kern="100" dirty="0">
                          <a:effectLst/>
                          <a:latin typeface="標楷體" panose="03000509000000000000" pitchFamily="65" charset="-120"/>
                          <a:ea typeface="標楷體" panose="03000509000000000000" pitchFamily="65" charset="-120"/>
                        </a:rPr>
                        <a:t>)</a:t>
                      </a:r>
                      <a:r>
                        <a:rPr lang="zh-TW" sz="1100" kern="100" dirty="0">
                          <a:effectLst/>
                          <a:latin typeface="標楷體" panose="03000509000000000000" pitchFamily="65" charset="-120"/>
                          <a:ea typeface="標楷體" panose="03000509000000000000" pitchFamily="65" charset="-120"/>
                        </a:rPr>
                        <a:t>午餐餐盒</a:t>
                      </a:r>
                    </a:p>
                    <a:p>
                      <a:pPr algn="l"/>
                      <a:r>
                        <a:rPr lang="zh-TW" sz="1100" kern="100" dirty="0">
                          <a:effectLst/>
                          <a:latin typeface="標楷體" panose="03000509000000000000" pitchFamily="65" charset="-120"/>
                          <a:ea typeface="標楷體" panose="03000509000000000000" pitchFamily="65" charset="-120"/>
                        </a:rPr>
                        <a:t>社團同學用餐可至居學園或各社辦</a:t>
                      </a:r>
                    </a:p>
                    <a:p>
                      <a:pPr algn="l"/>
                      <a:r>
                        <a:rPr lang="zh-TW" sz="1100" kern="100" dirty="0">
                          <a:effectLst/>
                          <a:latin typeface="標楷體" panose="03000509000000000000" pitchFamily="65" charset="-120"/>
                          <a:ea typeface="標楷體" panose="03000509000000000000" pitchFamily="65" charset="-120"/>
                        </a:rPr>
                        <a:t>評審請至</a:t>
                      </a:r>
                      <a:r>
                        <a:rPr lang="en-US" sz="1100" kern="100" dirty="0">
                          <a:effectLst/>
                          <a:latin typeface="標楷體" panose="03000509000000000000" pitchFamily="65" charset="-120"/>
                          <a:ea typeface="標楷體" panose="03000509000000000000" pitchFamily="65" charset="-120"/>
                        </a:rPr>
                        <a:t>F12</a:t>
                      </a:r>
                      <a:r>
                        <a:rPr lang="zh-TW" sz="1100" kern="100" dirty="0">
                          <a:effectLst/>
                          <a:latin typeface="標楷體" panose="03000509000000000000" pitchFamily="65" charset="-120"/>
                          <a:ea typeface="標楷體" panose="03000509000000000000" pitchFamily="65" charset="-120"/>
                        </a:rPr>
                        <a:t>用餐</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444388452"/>
                  </a:ext>
                </a:extLst>
              </a:tr>
              <a:tr h="179902">
                <a:tc>
                  <a:txBody>
                    <a:bodyPr/>
                    <a:lstStyle/>
                    <a:p>
                      <a:pPr algn="ctr"/>
                      <a:r>
                        <a:rPr lang="en-US" sz="1100" kern="100">
                          <a:effectLst/>
                          <a:latin typeface="標楷體" panose="03000509000000000000" pitchFamily="65" charset="-120"/>
                          <a:ea typeface="標楷體" panose="03000509000000000000" pitchFamily="65" charset="-120"/>
                        </a:rPr>
                        <a:t>13:00-14:00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sz="1100" kern="100">
                          <a:effectLst/>
                          <a:latin typeface="標楷體" panose="03000509000000000000" pitchFamily="65" charset="-120"/>
                          <a:ea typeface="標楷體" panose="03000509000000000000" pitchFamily="65" charset="-120"/>
                        </a:rPr>
                        <a:t>60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第二次簡報</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雲平</a:t>
                      </a:r>
                      <a:r>
                        <a:rPr lang="zh-TW" altLang="en-US" sz="1100" kern="100" dirty="0">
                          <a:effectLst/>
                          <a:latin typeface="標楷體" panose="03000509000000000000" pitchFamily="65" charset="-120"/>
                          <a:ea typeface="標楷體" panose="03000509000000000000" pitchFamily="65" charset="-120"/>
                        </a:rPr>
                        <a:t>廳</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r>
                        <a:rPr lang="zh-TW" sz="1100" kern="100" dirty="0">
                          <a:effectLst/>
                          <a:latin typeface="標楷體" panose="03000509000000000000" pitchFamily="65" charset="-120"/>
                          <a:ea typeface="標楷體" panose="03000509000000000000" pitchFamily="65" charset="-120"/>
                        </a:rPr>
                        <a:t>各組特優社團進行第二次簡報</a:t>
                      </a:r>
                      <a:br>
                        <a:rPr lang="en-US" altLang="zh-TW" sz="1100" kern="100" dirty="0">
                          <a:effectLst/>
                          <a:latin typeface="標楷體" panose="03000509000000000000" pitchFamily="65" charset="-120"/>
                          <a:ea typeface="標楷體" panose="03000509000000000000" pitchFamily="65" charset="-120"/>
                        </a:rPr>
                      </a:br>
                      <a:r>
                        <a:rPr lang="en-US" altLang="zh-TW" sz="1100" kern="100" dirty="0">
                          <a:effectLst/>
                          <a:latin typeface="標楷體" panose="03000509000000000000" pitchFamily="65" charset="-120"/>
                          <a:ea typeface="標楷體" panose="03000509000000000000" pitchFamily="65" charset="-120"/>
                        </a:rPr>
                        <a:t>(</a:t>
                      </a:r>
                      <a:r>
                        <a:rPr lang="zh-TW" altLang="en-US" sz="1100" kern="100" dirty="0">
                          <a:effectLst/>
                          <a:latin typeface="標楷體" panose="03000509000000000000" pitchFamily="65" charset="-120"/>
                          <a:ea typeface="標楷體" panose="03000509000000000000" pitchFamily="65" charset="-120"/>
                        </a:rPr>
                        <a:t>其他社團代表可進入聆聽簡報</a:t>
                      </a:r>
                      <a:r>
                        <a:rPr lang="en-US" altLang="zh-TW" sz="1100" kern="100" dirty="0">
                          <a:effectLst/>
                          <a:latin typeface="標楷體" panose="03000509000000000000" pitchFamily="65" charset="-120"/>
                          <a:ea typeface="標楷體" panose="03000509000000000000" pitchFamily="65" charset="-120"/>
                        </a:rPr>
                        <a:t>)</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228614250"/>
                  </a:ext>
                </a:extLst>
              </a:tr>
              <a:tr h="179902">
                <a:tc>
                  <a:txBody>
                    <a:bodyPr/>
                    <a:lstStyle/>
                    <a:p>
                      <a:pPr algn="ctr"/>
                      <a:r>
                        <a:rPr lang="en-US" sz="1100" kern="100">
                          <a:effectLst/>
                          <a:latin typeface="標楷體" panose="03000509000000000000" pitchFamily="65" charset="-120"/>
                          <a:ea typeface="標楷體" panose="03000509000000000000" pitchFamily="65" charset="-120"/>
                        </a:rPr>
                        <a:t>14:00-15:00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sz="1100" kern="100">
                          <a:effectLst/>
                          <a:latin typeface="標楷體" panose="03000509000000000000" pitchFamily="65" charset="-120"/>
                          <a:ea typeface="標楷體" panose="03000509000000000000" pitchFamily="65" charset="-120"/>
                        </a:rPr>
                        <a:t>60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第二次評審會議</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雲平樓</a:t>
                      </a:r>
                      <a:r>
                        <a:rPr lang="en-US" sz="1100" kern="100" dirty="0">
                          <a:effectLst/>
                          <a:latin typeface="標楷體" panose="03000509000000000000" pitchFamily="65" charset="-120"/>
                          <a:ea typeface="標楷體" panose="03000509000000000000" pitchFamily="65" charset="-120"/>
                        </a:rPr>
                        <a:t>F12</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r>
                        <a:rPr lang="zh-TW" sz="1100" kern="100" dirty="0">
                          <a:effectLst/>
                          <a:latin typeface="標楷體" panose="03000509000000000000" pitchFamily="65" charset="-120"/>
                          <a:ea typeface="標楷體" panose="03000509000000000000" pitchFamily="65" charset="-120"/>
                        </a:rPr>
                        <a:t>討論成績並選出特優前三名</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353517592"/>
                  </a:ext>
                </a:extLst>
              </a:tr>
              <a:tr h="422996">
                <a:tc>
                  <a:txBody>
                    <a:bodyPr/>
                    <a:lstStyle/>
                    <a:p>
                      <a:pPr algn="ctr"/>
                      <a:r>
                        <a:rPr lang="en-US" sz="1100" kern="100">
                          <a:effectLst/>
                          <a:latin typeface="標楷體" panose="03000509000000000000" pitchFamily="65" charset="-120"/>
                          <a:ea typeface="標楷體" panose="03000509000000000000" pitchFamily="65" charset="-120"/>
                        </a:rPr>
                        <a:t>15:00-16:00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sz="1100" kern="100">
                          <a:effectLst/>
                          <a:latin typeface="標楷體" panose="03000509000000000000" pitchFamily="65" charset="-120"/>
                          <a:ea typeface="標楷體" panose="03000509000000000000" pitchFamily="65" charset="-120"/>
                        </a:rPr>
                        <a:t>60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閉 幕 式</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雲平廳</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marL="0" lvl="0" indent="0" algn="l" fontAlgn="auto">
                        <a:buFont typeface="+mj-lt"/>
                        <a:buNone/>
                      </a:pPr>
                      <a:r>
                        <a:rPr lang="zh-TW" sz="1100" kern="100" dirty="0">
                          <a:effectLst/>
                          <a:latin typeface="標楷體" panose="03000509000000000000" pitchFamily="65" charset="-120"/>
                          <a:ea typeface="標楷體" panose="03000509000000000000" pitchFamily="65" charset="-120"/>
                        </a:rPr>
                        <a:t>頒發績優社團獎金，獎狀會後發放</a:t>
                      </a:r>
                    </a:p>
                    <a:p>
                      <a:pPr algn="l"/>
                      <a:r>
                        <a:rPr lang="zh-TW" sz="1100" kern="100" dirty="0">
                          <a:effectLst/>
                          <a:latin typeface="標楷體" panose="03000509000000000000" pitchFamily="65" charset="-120"/>
                          <a:ea typeface="標楷體" panose="03000509000000000000" pitchFamily="65" charset="-120"/>
                        </a:rPr>
                        <a:t>評審老師講評</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21613711"/>
                  </a:ext>
                </a:extLst>
              </a:tr>
              <a:tr h="179902">
                <a:tc>
                  <a:txBody>
                    <a:bodyPr/>
                    <a:lstStyle/>
                    <a:p>
                      <a:pPr algn="ctr"/>
                      <a:r>
                        <a:rPr lang="en-US" sz="1100" kern="100">
                          <a:effectLst/>
                          <a:latin typeface="標楷體" panose="03000509000000000000" pitchFamily="65" charset="-120"/>
                          <a:ea typeface="標楷體" panose="03000509000000000000" pitchFamily="65" charset="-120"/>
                        </a:rPr>
                        <a:t>16:00-18:00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en-US" sz="1100" kern="100">
                          <a:effectLst/>
                          <a:latin typeface="標楷體" panose="03000509000000000000" pitchFamily="65" charset="-120"/>
                          <a:ea typeface="標楷體" panose="03000509000000000000" pitchFamily="65" charset="-120"/>
                        </a:rPr>
                        <a:t>120</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dirty="0">
                          <a:effectLst/>
                          <a:latin typeface="標楷體" panose="03000509000000000000" pitchFamily="65" charset="-120"/>
                          <a:ea typeface="標楷體" panose="03000509000000000000" pitchFamily="65" charset="-120"/>
                        </a:rPr>
                        <a:t>場復</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r>
                        <a:rPr lang="zh-TW" sz="1100" kern="100">
                          <a:effectLst/>
                          <a:latin typeface="標楷體" panose="03000509000000000000" pitchFamily="65" charset="-120"/>
                          <a:ea typeface="標楷體" panose="03000509000000000000" pitchFamily="65" charset="-120"/>
                        </a:rPr>
                        <a:t>雲平樓</a:t>
                      </a:r>
                      <a:endParaRPr lang="zh-TW" sz="11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marL="0" lvl="0" indent="0" algn="l" fontAlgn="auto">
                        <a:buFont typeface="+mj-lt"/>
                        <a:buNone/>
                      </a:pPr>
                      <a:r>
                        <a:rPr lang="zh-TW" sz="1100" kern="100" dirty="0">
                          <a:effectLst/>
                          <a:latin typeface="標楷體" panose="03000509000000000000" pitchFamily="65" charset="-120"/>
                          <a:ea typeface="標楷體" panose="03000509000000000000" pitchFamily="65" charset="-120"/>
                        </a:rPr>
                        <a:t>場復及檢討會議</a:t>
                      </a:r>
                      <a:endParaRPr lang="zh-TW" sz="11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24222519"/>
                  </a:ext>
                </a:extLst>
              </a:tr>
            </a:tbl>
          </a:graphicData>
        </a:graphic>
      </p:graphicFrame>
    </p:spTree>
    <p:extLst>
      <p:ext uri="{BB962C8B-B14F-4D97-AF65-F5344CB8AC3E}">
        <p14:creationId xmlns:p14="http://schemas.microsoft.com/office/powerpoint/2010/main" val="23605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112</a:t>
            </a:r>
            <a:r>
              <a:rPr lang="zh-TW" altLang="en-US" sz="2600" dirty="0"/>
              <a:t>年全社評評審建議</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529307" y="695538"/>
            <a:ext cx="5829385" cy="3903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342900" lvl="0" indent="-342900">
              <a:buFont typeface="+mj-lt"/>
              <a:buAutoNum type="arabicPeriod"/>
            </a:pP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組織章程：修訂會議日期，經何種會議通過，右上角顯示</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buFont typeface="+mj-lt"/>
              <a:buAutoNum type="arabicPeriod"/>
            </a:pP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活動績效：教育優先區、帶動中小學、落實聯合國</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17</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項永續發展目標</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SGDs(</a:t>
            </a:r>
            <a:r>
              <a:rPr lang="en-US" altLang="zh-TW" sz="1800" u="sng" kern="100" dirty="0">
                <a:solidFill>
                  <a:srgbClr val="0563C1"/>
                </a:solidFill>
                <a:effectLst/>
                <a:latin typeface="標楷體" panose="03000509000000000000" pitchFamily="65" charset="-120"/>
                <a:ea typeface="新細明體" panose="02020500000000000000" pitchFamily="18" charset="-120"/>
                <a:cs typeface="Times New Roman" panose="02020603050405020304" pitchFamily="18" charset="0"/>
                <a:hlinkClick r:id="rId3"/>
              </a:rPr>
              <a:t>https://futurecity.cw.com.tw/article/1867</a:t>
            </a:r>
            <a:r>
              <a:rPr lang="en-US" altLang="zh-TW" sz="1800" kern="100" dirty="0">
                <a:effectLst/>
                <a:latin typeface="標楷體" panose="03000509000000000000" pitchFamily="65" charset="-120"/>
                <a:ea typeface="新細明體" panose="02020500000000000000" pitchFamily="18" charset="-120"/>
                <a:cs typeface="Times New Roman" panose="02020603050405020304" pitchFamily="18" charset="0"/>
              </a:rPr>
              <a: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STEAM(</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科學、科技、工程、藝術、數學之教育宗旨精神</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hlinkClick r:id="rId4"/>
              </a:rPr>
              <a:t>https://tw.toybrains.com/blog/stem-5-benefits</a:t>
            </a:r>
            <a:r>
              <a:rPr lang="en-US" altLang="zh-TW" sz="1800" kern="100" dirty="0">
                <a:effectLst/>
                <a:latin typeface="標楷體" panose="03000509000000000000" pitchFamily="65" charset="-120"/>
                <a:ea typeface="新細明體" panose="02020500000000000000" pitchFamily="18" charset="-120"/>
                <a:cs typeface="Times New Roman" panose="02020603050405020304" pitchFamily="18" charset="0"/>
              </a:rPr>
              <a: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a:buAutoNum type="arabicPeriod" startAt="3"/>
            </a:pP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社團發展</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短中長程計畫</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應符合</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SMART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原則訂制</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明確性、可衡量</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量化</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、可達到、有關聯與有時效性</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，另年度計畫不等於</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行事曆，</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須依據社團發展與永續經營制定</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34475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112</a:t>
            </a:r>
            <a:r>
              <a:rPr lang="zh-TW" altLang="en-US" sz="2600" dirty="0"/>
              <a:t>年全社評評審建議</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583095" y="702543"/>
            <a:ext cx="5829385" cy="3903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342900" lvl="0">
              <a:buAutoNum type="arabicPeriod" startAt="4"/>
            </a:pP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社群網頁互動、網頁要有管理</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有沒有管理要點</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、網</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頁回復速度、流量分析</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5.</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制定經費管理辦法、財產管理辦法</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a:buAutoNum type="arabicPeriod" startAt="6"/>
            </a:pP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活動績效呈現</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PDCA</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SWOT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分析、可加入甘特圖、規</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劃執行成效</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7.</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教育優先區或活動的反思階段</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a:buAutoNum type="arabicPeriod" startAt="8"/>
            </a:pP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社團宗旨與學校發展連結、社團定位清楚</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342900" lvl="0">
              <a:buAutoNum type="arabicPeriod" startAt="8"/>
            </a:pPr>
            <a:r>
              <a:rPr lang="zh-TW" altLang="zh-TW" sz="1800" dirty="0">
                <a:effectLst/>
                <a:ea typeface="標楷體" panose="03000509000000000000" pitchFamily="65" charset="-120"/>
                <a:cs typeface="Times New Roman" panose="02020603050405020304" pitchFamily="18" charset="0"/>
              </a:rPr>
              <a:t>會議資料缺漏嚴重</a:t>
            </a:r>
            <a:r>
              <a:rPr lang="en-US" altLang="zh-TW" sz="1800" dirty="0">
                <a:effectLst/>
                <a:ea typeface="標楷體" panose="03000509000000000000" pitchFamily="65" charset="-120"/>
                <a:cs typeface="Times New Roman" panose="02020603050405020304" pitchFamily="18" charset="0"/>
              </a:rPr>
              <a:t>(</a:t>
            </a:r>
            <a:r>
              <a:rPr lang="zh-TW" altLang="zh-TW" sz="1800" dirty="0">
                <a:effectLst/>
                <a:ea typeface="標楷體" panose="03000509000000000000" pitchFamily="65" charset="-120"/>
                <a:cs typeface="Times New Roman" panose="02020603050405020304" pitchFamily="18" charset="0"/>
              </a:rPr>
              <a:t>事前通知、簽到表、線上會議要有截圖</a:t>
            </a:r>
            <a:r>
              <a:rPr lang="en-US" altLang="zh-TW" sz="1800" dirty="0">
                <a:effectLst/>
                <a:ea typeface="標楷體" panose="03000509000000000000" pitchFamily="65" charset="-120"/>
                <a:cs typeface="Times New Roman" panose="02020603050405020304" pitchFamily="18" charset="0"/>
              </a:rPr>
              <a:t>)</a:t>
            </a:r>
            <a:r>
              <a:rPr lang="zh-TW" altLang="zh-TW" sz="1800" dirty="0">
                <a:effectLst/>
                <a:ea typeface="標楷體" panose="03000509000000000000" pitchFamily="65" charset="-120"/>
                <a:cs typeface="Times New Roman" panose="02020603050405020304" pitchFamily="18" charset="0"/>
              </a:rPr>
              <a:t>、會議記錄一致性、資訊化留存雲端資料分類清楚</a:t>
            </a:r>
            <a:r>
              <a:rPr lang="en-US" altLang="zh-TW" sz="1800" dirty="0">
                <a:effectLst/>
                <a:ea typeface="標楷體" panose="03000509000000000000" pitchFamily="65" charset="-120"/>
                <a:cs typeface="Times New Roman" panose="02020603050405020304" pitchFamily="18" charset="0"/>
              </a:rPr>
              <a:t>(</a:t>
            </a:r>
            <a:r>
              <a:rPr lang="zh-TW" altLang="zh-TW" sz="1800" dirty="0">
                <a:effectLst/>
                <a:ea typeface="標楷體" panose="03000509000000000000" pitchFamily="65" charset="-120"/>
                <a:cs typeface="Times New Roman" panose="02020603050405020304" pitchFamily="18" charset="0"/>
              </a:rPr>
              <a:t>編號</a:t>
            </a:r>
            <a:r>
              <a:rPr lang="en-US" altLang="zh-TW" sz="1800" dirty="0">
                <a:effectLst/>
                <a:ea typeface="標楷體" panose="03000509000000000000" pitchFamily="65" charset="-120"/>
                <a:cs typeface="Times New Roman" panose="02020603050405020304" pitchFamily="18" charset="0"/>
              </a:rPr>
              <a: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67423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112</a:t>
            </a:r>
            <a:r>
              <a:rPr lang="zh-TW" altLang="en-US" sz="2600" dirty="0"/>
              <a:t>年全社評評審建議</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598307" y="745574"/>
            <a:ext cx="5829385" cy="3903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10.</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活動規劃最好有每周進度紀錄安排</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11.</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活動回饋單問題要與活動目的與預期成效扣合</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之後</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統整分析無法搭配</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、問場地及餐飲沒有甚麼特色，</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需要更有深度及廣度的問題，對這社團有沒有建議等</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等，要對之後辦活動有改善的建議</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en-US" altLang="zh-TW" kern="100" dirty="0">
                <a:latin typeface="Calibri" panose="020F0502020204030204" pitchFamily="34" charset="0"/>
                <a:ea typeface="標楷體" panose="03000509000000000000" pitchFamily="65" charset="-120"/>
                <a:cs typeface="Times New Roman" panose="02020603050405020304" pitchFamily="18" charset="0"/>
              </a:rPr>
              <a:t>12.</a:t>
            </a: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組織章程：監督機構與立法機構的權責寫清楚，組織</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架構圖也要補清楚</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監督及立法部門</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13.</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表單交接簽名</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前後任幹部交接時的表單簽名</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buNone/>
            </a:pP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65198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112</a:t>
            </a:r>
            <a:r>
              <a:rPr lang="zh-TW" altLang="en-US" sz="2600" dirty="0"/>
              <a:t>年全社評評審建議</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544519" y="846145"/>
            <a:ext cx="5829385" cy="3903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14.</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活動企劃書要有活動核准流程</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需</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附上</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核准的</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活動單</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15.</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社團活動要帶出社團的專業</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要展現出只有這個社</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團有辦法辦理這種營隊的獨特性</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16.</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活動完整性</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1800" kern="100" dirty="0">
                <a:effectLst/>
                <a:latin typeface="Calibri" panose="020F0502020204030204" pitchFamily="34" charset="0"/>
                <a:ea typeface="標楷體" panose="03000509000000000000" pitchFamily="65" charset="-120"/>
                <a:cs typeface="Times New Roman" panose="02020603050405020304" pitchFamily="18" charset="0"/>
              </a:rPr>
              <a:t>一案一卷</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17.</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zh-TW" sz="1800" dirty="0">
                <a:effectLst/>
                <a:ea typeface="標楷體" panose="03000509000000000000" pitchFamily="65" charset="-120"/>
                <a:cs typeface="Times New Roman" panose="02020603050405020304" pitchFamily="18" charset="0"/>
              </a:rPr>
              <a:t>年度總經費預</a:t>
            </a:r>
            <a:r>
              <a:rPr lang="en-US" altLang="zh-TW" sz="1800" dirty="0">
                <a:effectLst/>
                <a:ea typeface="標楷體" panose="03000509000000000000" pitchFamily="65" charset="-120"/>
                <a:cs typeface="Times New Roman" panose="02020603050405020304" pitchFamily="18" charset="0"/>
              </a:rPr>
              <a:t>/</a:t>
            </a:r>
            <a:r>
              <a:rPr lang="zh-TW" altLang="zh-TW" sz="1800" dirty="0">
                <a:effectLst/>
                <a:ea typeface="標楷體" panose="03000509000000000000" pitchFamily="65" charset="-120"/>
                <a:cs typeface="Times New Roman" panose="02020603050405020304" pitchFamily="18" charset="0"/>
              </a:rPr>
              <a:t>決算表一定要有</a:t>
            </a:r>
            <a:r>
              <a:rPr lang="en-US" altLang="zh-TW" sz="1800" dirty="0">
                <a:effectLst/>
                <a:ea typeface="標楷體" panose="03000509000000000000" pitchFamily="65" charset="-120"/>
                <a:cs typeface="Times New Roman" panose="02020603050405020304" pitchFamily="18" charset="0"/>
              </a:rPr>
              <a:t>(</a:t>
            </a:r>
            <a:r>
              <a:rPr lang="zh-TW" altLang="zh-TW" sz="1800" dirty="0">
                <a:effectLst/>
                <a:ea typeface="標楷體" panose="03000509000000000000" pitchFamily="65" charset="-120"/>
                <a:cs typeface="Times New Roman" panose="02020603050405020304" pitchFamily="18" charset="0"/>
              </a:rPr>
              <a:t>才能看出一開始預估</a:t>
            </a:r>
            <a:endParaRPr lang="en-US" altLang="zh-TW" sz="1800" dirty="0">
              <a:effectLst/>
              <a:ea typeface="標楷體" panose="03000509000000000000" pitchFamily="65" charset="-120"/>
              <a:cs typeface="Times New Roman" panose="02020603050405020304" pitchFamily="18" charset="0"/>
            </a:endParaRPr>
          </a:p>
          <a:p>
            <a:pPr marL="0" lvl="0" indent="0">
              <a:buNone/>
            </a:pPr>
            <a:r>
              <a:rPr lang="zh-TW" altLang="en-US" dirty="0">
                <a:ea typeface="標楷體" panose="03000509000000000000" pitchFamily="65" charset="-120"/>
                <a:cs typeface="Times New Roman" panose="02020603050405020304" pitchFamily="18" charset="0"/>
              </a:rPr>
              <a:t>      </a:t>
            </a:r>
            <a:r>
              <a:rPr lang="zh-TW" altLang="zh-TW" sz="1800" dirty="0">
                <a:effectLst/>
                <a:ea typeface="標楷體" panose="03000509000000000000" pitchFamily="65" charset="-120"/>
                <a:cs typeface="Times New Roman" panose="02020603050405020304" pitchFamily="18" charset="0"/>
              </a:rPr>
              <a:t>的經費和最後整年度花費的經費差距多少，經費管控</a:t>
            </a:r>
            <a:endParaRPr lang="en-US" altLang="zh-TW" sz="1800" dirty="0">
              <a:effectLst/>
              <a:ea typeface="標楷體" panose="03000509000000000000" pitchFamily="65" charset="-120"/>
              <a:cs typeface="Times New Roman" panose="02020603050405020304" pitchFamily="18" charset="0"/>
            </a:endParaRPr>
          </a:p>
          <a:p>
            <a:pPr marL="0" lvl="0" indent="0">
              <a:buNone/>
            </a:pPr>
            <a:r>
              <a:rPr lang="zh-TW" altLang="en-US" dirty="0">
                <a:ea typeface="標楷體" panose="03000509000000000000" pitchFamily="65" charset="-120"/>
                <a:cs typeface="Times New Roman" panose="02020603050405020304" pitchFamily="18" charset="0"/>
              </a:rPr>
              <a:t>      </a:t>
            </a:r>
            <a:r>
              <a:rPr lang="zh-TW" altLang="zh-TW" sz="1800" dirty="0">
                <a:effectLst/>
                <a:ea typeface="標楷體" panose="03000509000000000000" pitchFamily="65" charset="-120"/>
                <a:cs typeface="Times New Roman" panose="02020603050405020304" pitchFamily="18" charset="0"/>
              </a:rPr>
              <a:t>有沒有適當？</a:t>
            </a:r>
            <a:r>
              <a:rPr lang="en-US" altLang="zh-TW" sz="1800" dirty="0">
                <a:effectLst/>
                <a:ea typeface="標楷體" panose="03000509000000000000" pitchFamily="65" charset="-120"/>
                <a:cs typeface="Times New Roman" panose="02020603050405020304" pitchFamily="18" charset="0"/>
              </a:rPr>
              <a:t>)</a:t>
            </a: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623437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112</a:t>
            </a:r>
            <a:r>
              <a:rPr lang="zh-TW" altLang="en-US" sz="2600" dirty="0"/>
              <a:t>年全社評評審建議</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544519" y="846145"/>
            <a:ext cx="5829385" cy="3903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a:buNone/>
            </a:pP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18.</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 「定期公告收支概況</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要有徵信、截圖等佐證資料</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「月報表」、「預算表」、「決算表」等公告徵信表</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單，建議明列學年度、月份、日期、製表人或相關</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kern="100" dirty="0">
                <a:latin typeface="Calibri" panose="020F0502020204030204" pitchFamily="34" charset="0"/>
                <a:ea typeface="標楷體" panose="03000509000000000000" pitchFamily="65" charset="-120"/>
                <a:cs typeface="Times New Roman" panose="02020603050405020304" pitchFamily="18" charset="0"/>
              </a:rPr>
              <a:t>        </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人員之用印</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親簽或蓋章</a:t>
            </a:r>
            <a:r>
              <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effectLst/>
                <a:latin typeface="Calibri" panose="020F0502020204030204" pitchFamily="34" charset="0"/>
                <a:ea typeface="標楷體" panose="03000509000000000000" pitchFamily="65" charset="-120"/>
                <a:cs typeface="Times New Roman" panose="02020603050405020304" pitchFamily="18" charset="0"/>
              </a:rPr>
              <a:t>，以示公信。</a:t>
            </a: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endParaRPr lang="en-US" altLang="zh-TW" kern="100" dirty="0">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en-US" altLang="zh-TW" sz="18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113</a:t>
            </a:r>
            <a:r>
              <a:rPr lang="zh-TW" altLang="en-US" sz="18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學年度為宣導期，</a:t>
            </a:r>
            <a:r>
              <a:rPr lang="en-US" altLang="zh-TW" sz="18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114</a:t>
            </a:r>
            <a:r>
              <a:rPr lang="zh-TW" altLang="en-US" sz="18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學年度起列入社評成績</a:t>
            </a:r>
            <a:endParaRPr lang="en-US" altLang="zh-TW" sz="18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r>
              <a:rPr lang="zh-TW" altLang="en-US" sz="1800" kern="10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rPr>
              <a:t>沒有提送活動申請單的活動就是私人活動</a:t>
            </a:r>
          </a:p>
          <a:p>
            <a:pPr marL="0" lvl="0" indent="0">
              <a:buNone/>
            </a:pPr>
            <a:r>
              <a:rPr lang="zh-TW" altLang="en-US" sz="1800" kern="10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rPr>
              <a:t>如果沒有提送活動申請單的活動</a:t>
            </a:r>
          </a:p>
          <a:p>
            <a:pPr marL="0" lvl="0" indent="0">
              <a:buNone/>
            </a:pPr>
            <a:r>
              <a:rPr lang="zh-TW" altLang="en-US" sz="1800" kern="10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rPr>
              <a:t>未來不可列入社團評鑑成果</a:t>
            </a:r>
            <a:endParaRPr lang="en-US" altLang="zh-TW" sz="1800" kern="10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63569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113</a:t>
            </a:r>
            <a:r>
              <a:rPr lang="zh-TW" altLang="en-US" sz="2600" dirty="0"/>
              <a:t>年社團</a:t>
            </a:r>
            <a:br>
              <a:rPr lang="en-US" altLang="zh-TW" sz="2600" dirty="0"/>
            </a:br>
            <a:r>
              <a:rPr lang="zh-TW" altLang="en-US" sz="2600" dirty="0"/>
              <a:t>評鑑分組</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3314615" y="541264"/>
            <a:ext cx="5829385" cy="3903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a:buNone/>
            </a:pPr>
            <a:endParaRPr lang="en-US" altLang="zh-TW" sz="18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buNone/>
            </a:pP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 name="Google Shape;423;p39">
            <a:extLst>
              <a:ext uri="{FF2B5EF4-FFF2-40B4-BE49-F238E27FC236}">
                <a16:creationId xmlns:a16="http://schemas.microsoft.com/office/drawing/2014/main" id="{AB51D8FE-016C-451F-A598-B036084DA06C}"/>
              </a:ext>
            </a:extLst>
          </p:cNvPr>
          <p:cNvSpPr txBox="1">
            <a:spLocks/>
          </p:cNvSpPr>
          <p:nvPr/>
        </p:nvSpPr>
        <p:spPr bwMode="auto">
          <a:xfrm>
            <a:off x="2481934" y="916176"/>
            <a:ext cx="7113618" cy="3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zh-TW" altLang="en-US" sz="2200" b="1" kern="0" dirty="0">
                <a:latin typeface="標楷體" panose="03000509000000000000" pitchFamily="65" charset="-120"/>
                <a:ea typeface="標楷體" panose="03000509000000000000" pitchFamily="65" charset="-120"/>
              </a:rPr>
              <a:t>院系學生自治團體 </a:t>
            </a:r>
            <a:r>
              <a:rPr lang="en-US" altLang="zh-TW" sz="2200" b="1" kern="0" dirty="0">
                <a:latin typeface="標楷體" panose="03000509000000000000" pitchFamily="65" charset="-120"/>
                <a:ea typeface="標楷體" panose="03000509000000000000" pitchFamily="65" charset="-120"/>
              </a:rPr>
              <a:t>A </a:t>
            </a:r>
            <a:r>
              <a:rPr lang="zh-TW" altLang="en-US" sz="2200" b="1" kern="0" dirty="0">
                <a:latin typeface="標楷體" panose="03000509000000000000" pitchFamily="65" charset="-120"/>
                <a:ea typeface="標楷體" panose="03000509000000000000" pitchFamily="65" charset="-120"/>
              </a:rPr>
              <a:t>組 </a:t>
            </a:r>
            <a:r>
              <a:rPr lang="en-US" altLang="zh-TW" sz="2200" b="1" kern="0" dirty="0">
                <a:latin typeface="標楷體" panose="03000509000000000000" pitchFamily="65" charset="-120"/>
                <a:ea typeface="標楷體" panose="03000509000000000000" pitchFamily="65" charset="-120"/>
              </a:rPr>
              <a:t>(22</a:t>
            </a:r>
            <a:r>
              <a:rPr lang="zh-TW" altLang="en-US" sz="2200" b="1" kern="0" dirty="0">
                <a:latin typeface="標楷體" panose="03000509000000000000" pitchFamily="65" charset="-120"/>
                <a:ea typeface="標楷體" panose="03000509000000000000" pitchFamily="65" charset="-120"/>
              </a:rPr>
              <a:t>個</a:t>
            </a:r>
            <a:r>
              <a:rPr lang="en-US" altLang="zh-TW" sz="2200" b="1" kern="0" dirty="0">
                <a:latin typeface="標楷體" panose="03000509000000000000" pitchFamily="65" charset="-120"/>
                <a:ea typeface="標楷體" panose="03000509000000000000" pitchFamily="65" charset="-120"/>
              </a:rPr>
              <a:t>)</a:t>
            </a:r>
            <a:endParaRPr lang="zh-TW" altLang="en-US" sz="2200" kern="0" dirty="0">
              <a:latin typeface="標楷體" panose="03000509000000000000" pitchFamily="65" charset="-120"/>
              <a:ea typeface="標楷體" panose="03000509000000000000" pitchFamily="65" charset="-120"/>
            </a:endParaRPr>
          </a:p>
          <a:p>
            <a:pPr marL="76200" indent="0">
              <a:buFontTx/>
              <a:buNone/>
            </a:pPr>
            <a:r>
              <a:rPr lang="zh-TW" altLang="en-US" sz="1600" kern="0" dirty="0"/>
              <a:t>          </a:t>
            </a:r>
            <a:endParaRPr lang="zh-TW" altLang="en-US" sz="1600" kern="0" dirty="0">
              <a:solidFill>
                <a:srgbClr val="FF8700"/>
              </a:solidFill>
            </a:endParaRPr>
          </a:p>
        </p:txBody>
      </p:sp>
      <p:sp>
        <p:nvSpPr>
          <p:cNvPr id="7" name="矩形 6">
            <a:extLst>
              <a:ext uri="{FF2B5EF4-FFF2-40B4-BE49-F238E27FC236}">
                <a16:creationId xmlns:a16="http://schemas.microsoft.com/office/drawing/2014/main" id="{93C0A615-C1D9-43B4-8B3F-E340CA8B08A1}"/>
              </a:ext>
            </a:extLst>
          </p:cNvPr>
          <p:cNvSpPr/>
          <p:nvPr/>
        </p:nvSpPr>
        <p:spPr>
          <a:xfrm>
            <a:off x="2481935" y="1398579"/>
            <a:ext cx="6074850" cy="2492990"/>
          </a:xfrm>
          <a:prstGeom prst="rect">
            <a:avLst/>
          </a:prstGeom>
        </p:spPr>
        <p:txBody>
          <a:bodyPr wrap="square">
            <a:spAutoFit/>
          </a:bodyPr>
          <a:lstStyle/>
          <a:p>
            <a:r>
              <a:rPr lang="en-US" altLang="zh-TW" sz="1300" dirty="0">
                <a:solidFill>
                  <a:srgbClr val="000000"/>
                </a:solidFill>
                <a:latin typeface="標楷體" panose="03000509000000000000" pitchFamily="65" charset="-120"/>
                <a:ea typeface="標楷體" panose="03000509000000000000" pitchFamily="65" charset="-120"/>
              </a:rPr>
              <a:t>A001</a:t>
            </a:r>
            <a:r>
              <a:rPr lang="zh-TW" altLang="en-US" sz="1300" dirty="0">
                <a:solidFill>
                  <a:srgbClr val="000000"/>
                </a:solidFill>
                <a:latin typeface="標楷體" panose="03000509000000000000" pitchFamily="65" charset="-120"/>
                <a:ea typeface="標楷體" panose="03000509000000000000" pitchFamily="65" charset="-120"/>
              </a:rPr>
              <a:t>    外國語文學系系學會         </a:t>
            </a:r>
            <a:r>
              <a:rPr lang="en-US" altLang="zh-TW" sz="1300" dirty="0">
                <a:solidFill>
                  <a:srgbClr val="000000"/>
                </a:solidFill>
                <a:latin typeface="標楷體" panose="03000509000000000000" pitchFamily="65" charset="-120"/>
                <a:ea typeface="標楷體" panose="03000509000000000000" pitchFamily="65" charset="-120"/>
              </a:rPr>
              <a:t>A012</a:t>
            </a:r>
            <a:r>
              <a:rPr lang="zh-TW" altLang="en-US" sz="1300" dirty="0">
                <a:solidFill>
                  <a:srgbClr val="000000"/>
                </a:solidFill>
                <a:latin typeface="標楷體" panose="03000509000000000000" pitchFamily="65" charset="-120"/>
                <a:ea typeface="標楷體" panose="03000509000000000000" pitchFamily="65" charset="-120"/>
              </a:rPr>
              <a:t>    水土保持學系系學會</a:t>
            </a:r>
          </a:p>
          <a:p>
            <a:r>
              <a:rPr lang="en-US" altLang="zh-TW" sz="1300" dirty="0">
                <a:solidFill>
                  <a:srgbClr val="000000"/>
                </a:solidFill>
                <a:latin typeface="標楷體" panose="03000509000000000000" pitchFamily="65" charset="-120"/>
                <a:ea typeface="標楷體" panose="03000509000000000000" pitchFamily="65" charset="-120"/>
              </a:rPr>
              <a:t>A002</a:t>
            </a:r>
            <a:r>
              <a:rPr lang="zh-TW" altLang="en-US" sz="1300" dirty="0">
                <a:solidFill>
                  <a:srgbClr val="000000"/>
                </a:solidFill>
                <a:latin typeface="標楷體" panose="03000509000000000000" pitchFamily="65" charset="-120"/>
                <a:ea typeface="標楷體" panose="03000509000000000000" pitchFamily="65" charset="-120"/>
              </a:rPr>
              <a:t>    歷史學系系學會	             </a:t>
            </a:r>
            <a:r>
              <a:rPr lang="en-US" altLang="zh-TW" sz="1300" dirty="0">
                <a:solidFill>
                  <a:srgbClr val="000000"/>
                </a:solidFill>
                <a:latin typeface="標楷體" panose="03000509000000000000" pitchFamily="65" charset="-120"/>
                <a:ea typeface="標楷體" panose="03000509000000000000" pitchFamily="65" charset="-120"/>
              </a:rPr>
              <a:t>A013</a:t>
            </a:r>
            <a:r>
              <a:rPr lang="zh-TW" altLang="en-US" sz="1300" dirty="0">
                <a:solidFill>
                  <a:srgbClr val="000000"/>
                </a:solidFill>
                <a:latin typeface="標楷體" panose="03000509000000000000" pitchFamily="65" charset="-120"/>
                <a:ea typeface="標楷體" panose="03000509000000000000" pitchFamily="65" charset="-120"/>
              </a:rPr>
              <a:t>    食品暨應用生物科技學系系學會</a:t>
            </a:r>
          </a:p>
          <a:p>
            <a:r>
              <a:rPr lang="en-US" altLang="zh-TW" sz="1300" dirty="0">
                <a:solidFill>
                  <a:srgbClr val="000000"/>
                </a:solidFill>
                <a:latin typeface="標楷體" panose="03000509000000000000" pitchFamily="65" charset="-120"/>
                <a:ea typeface="標楷體" panose="03000509000000000000" pitchFamily="65" charset="-120"/>
              </a:rPr>
              <a:t>A003</a:t>
            </a:r>
            <a:r>
              <a:rPr lang="zh-TW" altLang="en-US" sz="1300" dirty="0">
                <a:solidFill>
                  <a:srgbClr val="000000"/>
                </a:solidFill>
                <a:latin typeface="標楷體" panose="03000509000000000000" pitchFamily="65" charset="-120"/>
                <a:ea typeface="標楷體" panose="03000509000000000000" pitchFamily="65" charset="-120"/>
              </a:rPr>
              <a:t>    國際政治研究所學會        </a:t>
            </a:r>
            <a:r>
              <a:rPr lang="en-US" altLang="zh-TW" sz="1300" dirty="0">
                <a:solidFill>
                  <a:srgbClr val="000000"/>
                </a:solidFill>
                <a:latin typeface="標楷體" panose="03000509000000000000" pitchFamily="65" charset="-120"/>
                <a:ea typeface="標楷體" panose="03000509000000000000" pitchFamily="65" charset="-120"/>
              </a:rPr>
              <a:t> A014</a:t>
            </a:r>
            <a:r>
              <a:rPr lang="zh-TW" altLang="en-US" sz="1300" dirty="0">
                <a:solidFill>
                  <a:srgbClr val="000000"/>
                </a:solidFill>
                <a:latin typeface="標楷體" panose="03000509000000000000" pitchFamily="65" charset="-120"/>
                <a:ea typeface="標楷體" panose="03000509000000000000" pitchFamily="65" charset="-120"/>
              </a:rPr>
              <a:t>    行銷學系系學會</a:t>
            </a:r>
          </a:p>
          <a:p>
            <a:r>
              <a:rPr lang="en-US" altLang="zh-TW" sz="1300" dirty="0">
                <a:solidFill>
                  <a:srgbClr val="000000"/>
                </a:solidFill>
                <a:latin typeface="標楷體" panose="03000509000000000000" pitchFamily="65" charset="-120"/>
                <a:ea typeface="標楷體" panose="03000509000000000000" pitchFamily="65" charset="-120"/>
              </a:rPr>
              <a:t>A004</a:t>
            </a:r>
            <a:r>
              <a:rPr lang="zh-TW" altLang="en-US" sz="1300" dirty="0">
                <a:solidFill>
                  <a:srgbClr val="000000"/>
                </a:solidFill>
                <a:latin typeface="標楷體" panose="03000509000000000000" pitchFamily="65" charset="-120"/>
                <a:ea typeface="標楷體" panose="03000509000000000000" pitchFamily="65" charset="-120"/>
              </a:rPr>
              <a:t>    園藝學系系學會	</a:t>
            </a:r>
            <a:r>
              <a:rPr lang="en-US" altLang="zh-TW" sz="1300" dirty="0">
                <a:solidFill>
                  <a:srgbClr val="000000"/>
                </a:solidFill>
                <a:latin typeface="標楷體" panose="03000509000000000000" pitchFamily="65" charset="-120"/>
                <a:ea typeface="標楷體" panose="03000509000000000000" pitchFamily="65" charset="-120"/>
              </a:rPr>
              <a:t> </a:t>
            </a:r>
            <a:r>
              <a:rPr lang="zh-TW" altLang="en-US" sz="1300" dirty="0">
                <a:solidFill>
                  <a:srgbClr val="000000"/>
                </a:solidFill>
                <a:latin typeface="標楷體" panose="03000509000000000000" pitchFamily="65" charset="-120"/>
                <a:ea typeface="標楷體" panose="03000509000000000000" pitchFamily="65" charset="-120"/>
              </a:rPr>
              <a:t>            </a:t>
            </a:r>
            <a:r>
              <a:rPr lang="en-US" altLang="zh-TW" sz="1300" dirty="0">
                <a:solidFill>
                  <a:srgbClr val="000000"/>
                </a:solidFill>
                <a:latin typeface="標楷體" panose="03000509000000000000" pitchFamily="65" charset="-120"/>
                <a:ea typeface="標楷體" panose="03000509000000000000" pitchFamily="65" charset="-120"/>
              </a:rPr>
              <a:t>A015</a:t>
            </a:r>
            <a:r>
              <a:rPr lang="zh-TW" altLang="en-US" sz="1300" dirty="0">
                <a:solidFill>
                  <a:srgbClr val="000000"/>
                </a:solidFill>
                <a:latin typeface="標楷體" panose="03000509000000000000" pitchFamily="65" charset="-120"/>
                <a:ea typeface="標楷體" panose="03000509000000000000" pitchFamily="65" charset="-120"/>
              </a:rPr>
              <a:t>    化學系系學會</a:t>
            </a:r>
          </a:p>
          <a:p>
            <a:r>
              <a:rPr lang="en-US" altLang="zh-TW" sz="1300" dirty="0">
                <a:solidFill>
                  <a:srgbClr val="000000"/>
                </a:solidFill>
                <a:latin typeface="標楷體" panose="03000509000000000000" pitchFamily="65" charset="-120"/>
                <a:ea typeface="標楷體" panose="03000509000000000000" pitchFamily="65" charset="-120"/>
              </a:rPr>
              <a:t>A005</a:t>
            </a:r>
            <a:r>
              <a:rPr lang="zh-TW" altLang="en-US" sz="1300" dirty="0">
                <a:solidFill>
                  <a:srgbClr val="000000"/>
                </a:solidFill>
                <a:latin typeface="標楷體" panose="03000509000000000000" pitchFamily="65" charset="-120"/>
                <a:ea typeface="標楷體" panose="03000509000000000000" pitchFamily="65" charset="-120"/>
              </a:rPr>
              <a:t>    森林學系系學會	           </a:t>
            </a:r>
            <a:r>
              <a:rPr lang="en-US" altLang="zh-TW" sz="1300" dirty="0">
                <a:solidFill>
                  <a:srgbClr val="000000"/>
                </a:solidFill>
                <a:latin typeface="標楷體" panose="03000509000000000000" pitchFamily="65" charset="-120"/>
                <a:ea typeface="標楷體" panose="03000509000000000000" pitchFamily="65" charset="-120"/>
              </a:rPr>
              <a:t>  A016</a:t>
            </a:r>
            <a:r>
              <a:rPr lang="zh-TW" altLang="en-US" sz="1300" dirty="0">
                <a:solidFill>
                  <a:srgbClr val="000000"/>
                </a:solidFill>
                <a:latin typeface="標楷體" panose="03000509000000000000" pitchFamily="65" charset="-120"/>
                <a:ea typeface="標楷體" panose="03000509000000000000" pitchFamily="65" charset="-120"/>
              </a:rPr>
              <a:t>    應用數學系系學會</a:t>
            </a:r>
          </a:p>
          <a:p>
            <a:r>
              <a:rPr lang="en-US" altLang="zh-TW" sz="1300" dirty="0">
                <a:solidFill>
                  <a:srgbClr val="000000"/>
                </a:solidFill>
                <a:latin typeface="標楷體" panose="03000509000000000000" pitchFamily="65" charset="-120"/>
                <a:ea typeface="標楷體" panose="03000509000000000000" pitchFamily="65" charset="-120"/>
              </a:rPr>
              <a:t>A006</a:t>
            </a:r>
            <a:r>
              <a:rPr lang="zh-TW" altLang="en-US" sz="1300" dirty="0">
                <a:solidFill>
                  <a:srgbClr val="000000"/>
                </a:solidFill>
                <a:latin typeface="標楷體" panose="03000509000000000000" pitchFamily="65" charset="-120"/>
                <a:ea typeface="標楷體" panose="03000509000000000000" pitchFamily="65" charset="-120"/>
              </a:rPr>
              <a:t>    應用經濟學系系學會         </a:t>
            </a:r>
            <a:r>
              <a:rPr lang="en-US" altLang="zh-TW" sz="1300" dirty="0">
                <a:solidFill>
                  <a:srgbClr val="000000"/>
                </a:solidFill>
                <a:latin typeface="標楷體" panose="03000509000000000000" pitchFamily="65" charset="-120"/>
                <a:ea typeface="標楷體" panose="03000509000000000000" pitchFamily="65" charset="-120"/>
              </a:rPr>
              <a:t>A017</a:t>
            </a:r>
            <a:r>
              <a:rPr lang="zh-TW" altLang="en-US" sz="1300" dirty="0">
                <a:solidFill>
                  <a:srgbClr val="000000"/>
                </a:solidFill>
                <a:latin typeface="標楷體" panose="03000509000000000000" pitchFamily="65" charset="-120"/>
                <a:ea typeface="標楷體" panose="03000509000000000000" pitchFamily="65" charset="-120"/>
              </a:rPr>
              <a:t>    電機工程學系系學會</a:t>
            </a:r>
          </a:p>
          <a:p>
            <a:r>
              <a:rPr lang="en-US" altLang="zh-TW" sz="1300" dirty="0">
                <a:solidFill>
                  <a:srgbClr val="000000"/>
                </a:solidFill>
                <a:latin typeface="標楷體" panose="03000509000000000000" pitchFamily="65" charset="-120"/>
                <a:ea typeface="標楷體" panose="03000509000000000000" pitchFamily="65" charset="-120"/>
              </a:rPr>
              <a:t>A007</a:t>
            </a:r>
            <a:r>
              <a:rPr lang="zh-TW" altLang="en-US" sz="1300" dirty="0">
                <a:solidFill>
                  <a:srgbClr val="000000"/>
                </a:solidFill>
                <a:latin typeface="標楷體" panose="03000509000000000000" pitchFamily="65" charset="-120"/>
                <a:ea typeface="標楷體" panose="03000509000000000000" pitchFamily="65" charset="-120"/>
              </a:rPr>
              <a:t>    植物病理學系系學會         </a:t>
            </a:r>
            <a:r>
              <a:rPr lang="en-US" altLang="zh-TW" sz="1300" dirty="0">
                <a:solidFill>
                  <a:srgbClr val="000000"/>
                </a:solidFill>
                <a:latin typeface="標楷體" panose="03000509000000000000" pitchFamily="65" charset="-120"/>
                <a:ea typeface="標楷體" panose="03000509000000000000" pitchFamily="65" charset="-120"/>
              </a:rPr>
              <a:t>A018</a:t>
            </a:r>
            <a:r>
              <a:rPr lang="zh-TW" altLang="en-US" sz="1300" dirty="0">
                <a:solidFill>
                  <a:srgbClr val="000000"/>
                </a:solidFill>
                <a:latin typeface="標楷體" panose="03000509000000000000" pitchFamily="65" charset="-120"/>
                <a:ea typeface="標楷體" panose="03000509000000000000" pitchFamily="65" charset="-120"/>
              </a:rPr>
              <a:t>    資訊工程學系系學會</a:t>
            </a:r>
          </a:p>
          <a:p>
            <a:r>
              <a:rPr lang="en-US" altLang="zh-TW" sz="1300" dirty="0">
                <a:solidFill>
                  <a:srgbClr val="000000"/>
                </a:solidFill>
                <a:latin typeface="標楷體" panose="03000509000000000000" pitchFamily="65" charset="-120"/>
                <a:ea typeface="標楷體" panose="03000509000000000000" pitchFamily="65" charset="-120"/>
              </a:rPr>
              <a:t>A008</a:t>
            </a:r>
            <a:r>
              <a:rPr lang="zh-TW" altLang="en-US" sz="1300" dirty="0">
                <a:solidFill>
                  <a:srgbClr val="000000"/>
                </a:solidFill>
                <a:latin typeface="標楷體" panose="03000509000000000000" pitchFamily="65" charset="-120"/>
                <a:ea typeface="標楷體" panose="03000509000000000000" pitchFamily="65" charset="-120"/>
              </a:rPr>
              <a:t>    昆蟲學系系學會	</a:t>
            </a:r>
            <a:r>
              <a:rPr lang="en-US" altLang="zh-TW" sz="1300" dirty="0">
                <a:solidFill>
                  <a:srgbClr val="000000"/>
                </a:solidFill>
                <a:latin typeface="標楷體" panose="03000509000000000000" pitchFamily="65" charset="-120"/>
                <a:ea typeface="標楷體" panose="03000509000000000000" pitchFamily="65" charset="-120"/>
              </a:rPr>
              <a:t> </a:t>
            </a:r>
            <a:r>
              <a:rPr lang="zh-TW" altLang="en-US" sz="1300" dirty="0">
                <a:solidFill>
                  <a:srgbClr val="000000"/>
                </a:solidFill>
                <a:latin typeface="標楷體" panose="03000509000000000000" pitchFamily="65" charset="-120"/>
                <a:ea typeface="標楷體" panose="03000509000000000000" pitchFamily="65" charset="-120"/>
              </a:rPr>
              <a:t>            </a:t>
            </a:r>
            <a:r>
              <a:rPr lang="en-US" altLang="zh-TW" sz="1300" dirty="0">
                <a:solidFill>
                  <a:srgbClr val="000000"/>
                </a:solidFill>
                <a:latin typeface="標楷體" panose="03000509000000000000" pitchFamily="65" charset="-120"/>
                <a:ea typeface="標楷體" panose="03000509000000000000" pitchFamily="65" charset="-120"/>
              </a:rPr>
              <a:t>A019</a:t>
            </a:r>
            <a:r>
              <a:rPr lang="zh-TW" altLang="en-US" sz="1300" dirty="0">
                <a:solidFill>
                  <a:srgbClr val="000000"/>
                </a:solidFill>
                <a:latin typeface="標楷體" panose="03000509000000000000" pitchFamily="65" charset="-120"/>
                <a:ea typeface="標楷體" panose="03000509000000000000" pitchFamily="65" charset="-120"/>
              </a:rPr>
              <a:t>    機械工程學系系學會</a:t>
            </a:r>
          </a:p>
          <a:p>
            <a:r>
              <a:rPr lang="en-US" altLang="zh-TW" sz="1300" dirty="0">
                <a:solidFill>
                  <a:srgbClr val="000000"/>
                </a:solidFill>
                <a:latin typeface="標楷體" panose="03000509000000000000" pitchFamily="65" charset="-120"/>
                <a:ea typeface="標楷體" panose="03000509000000000000" pitchFamily="65" charset="-120"/>
              </a:rPr>
              <a:t>A009</a:t>
            </a:r>
            <a:r>
              <a:rPr lang="zh-TW" altLang="en-US" sz="1300" dirty="0">
                <a:solidFill>
                  <a:srgbClr val="000000"/>
                </a:solidFill>
                <a:latin typeface="標楷體" panose="03000509000000000000" pitchFamily="65" charset="-120"/>
                <a:ea typeface="標楷體" panose="03000509000000000000" pitchFamily="65" charset="-120"/>
              </a:rPr>
              <a:t>    動物科學系系學會           </a:t>
            </a:r>
            <a:r>
              <a:rPr lang="en-US" altLang="zh-TW" sz="1300" dirty="0">
                <a:solidFill>
                  <a:srgbClr val="000000"/>
                </a:solidFill>
                <a:latin typeface="標楷體" panose="03000509000000000000" pitchFamily="65" charset="-120"/>
                <a:ea typeface="標楷體" panose="03000509000000000000" pitchFamily="65" charset="-120"/>
              </a:rPr>
              <a:t>A020</a:t>
            </a:r>
            <a:r>
              <a:rPr lang="zh-TW" altLang="en-US" sz="1300" dirty="0">
                <a:solidFill>
                  <a:srgbClr val="000000"/>
                </a:solidFill>
                <a:latin typeface="標楷體" panose="03000509000000000000" pitchFamily="65" charset="-120"/>
                <a:ea typeface="標楷體" panose="03000509000000000000" pitchFamily="65" charset="-120"/>
              </a:rPr>
              <a:t>    土木工程學系系學會</a:t>
            </a:r>
            <a:endParaRPr lang="en-US" altLang="zh-TW" sz="1300" dirty="0">
              <a:solidFill>
                <a:srgbClr val="000000"/>
              </a:solidFill>
              <a:latin typeface="標楷體" panose="03000509000000000000" pitchFamily="65" charset="-120"/>
              <a:ea typeface="標楷體" panose="03000509000000000000" pitchFamily="65" charset="-120"/>
            </a:endParaRPr>
          </a:p>
          <a:p>
            <a:r>
              <a:rPr lang="en-US" altLang="zh-TW" sz="1300" dirty="0">
                <a:solidFill>
                  <a:srgbClr val="000000"/>
                </a:solidFill>
                <a:latin typeface="標楷體" panose="03000509000000000000" pitchFamily="65" charset="-120"/>
                <a:ea typeface="標楷體" panose="03000509000000000000" pitchFamily="65" charset="-120"/>
              </a:rPr>
              <a:t>A010</a:t>
            </a:r>
            <a:r>
              <a:rPr lang="zh-TW" altLang="en-US" sz="1300" dirty="0">
                <a:solidFill>
                  <a:srgbClr val="000000"/>
                </a:solidFill>
                <a:latin typeface="標楷體" panose="03000509000000000000" pitchFamily="65" charset="-120"/>
                <a:ea typeface="標楷體" panose="03000509000000000000" pitchFamily="65" charset="-120"/>
              </a:rPr>
              <a:t>    土壤環境科學系系學會       </a:t>
            </a:r>
            <a:r>
              <a:rPr lang="en-US" altLang="zh-TW" sz="1300" dirty="0">
                <a:solidFill>
                  <a:srgbClr val="000000"/>
                </a:solidFill>
                <a:latin typeface="標楷體" panose="03000509000000000000" pitchFamily="65" charset="-120"/>
                <a:ea typeface="標楷體" panose="03000509000000000000" pitchFamily="65" charset="-120"/>
              </a:rPr>
              <a:t>A021</a:t>
            </a:r>
            <a:r>
              <a:rPr lang="zh-TW" altLang="en-US" sz="1300" dirty="0">
                <a:solidFill>
                  <a:srgbClr val="000000"/>
                </a:solidFill>
                <a:latin typeface="標楷體" panose="03000509000000000000" pitchFamily="65" charset="-120"/>
                <a:ea typeface="標楷體" panose="03000509000000000000" pitchFamily="65" charset="-120"/>
              </a:rPr>
              <a:t>    台灣人文創新學士學位學程學會</a:t>
            </a:r>
            <a:endParaRPr lang="en-US" altLang="zh-TW" sz="1300" dirty="0">
              <a:solidFill>
                <a:srgbClr val="000000"/>
              </a:solidFill>
              <a:latin typeface="標楷體" panose="03000509000000000000" pitchFamily="65" charset="-120"/>
              <a:ea typeface="標楷體" panose="03000509000000000000" pitchFamily="65" charset="-120"/>
            </a:endParaRPr>
          </a:p>
          <a:p>
            <a:r>
              <a:rPr lang="en-US" altLang="zh-TW" sz="1300" dirty="0">
                <a:solidFill>
                  <a:srgbClr val="000000"/>
                </a:solidFill>
                <a:latin typeface="標楷體" panose="03000509000000000000" pitchFamily="65" charset="-120"/>
                <a:ea typeface="標楷體" panose="03000509000000000000" pitchFamily="65" charset="-120"/>
              </a:rPr>
              <a:t>A011</a:t>
            </a:r>
            <a:r>
              <a:rPr lang="zh-TW" altLang="en-US" sz="1300" dirty="0">
                <a:solidFill>
                  <a:srgbClr val="000000"/>
                </a:solidFill>
                <a:latin typeface="標楷體" panose="03000509000000000000" pitchFamily="65" charset="-120"/>
                <a:ea typeface="標楷體" panose="03000509000000000000" pitchFamily="65" charset="-120"/>
              </a:rPr>
              <a:t>    生物產業機電工程學系系學會 </a:t>
            </a:r>
            <a:r>
              <a:rPr lang="en-US" altLang="zh-TW" sz="1300" dirty="0">
                <a:solidFill>
                  <a:srgbClr val="000000"/>
                </a:solidFill>
                <a:latin typeface="標楷體" panose="03000509000000000000" pitchFamily="65" charset="-120"/>
                <a:ea typeface="標楷體" panose="03000509000000000000" pitchFamily="65" charset="-120"/>
              </a:rPr>
              <a:t>A022</a:t>
            </a:r>
            <a:r>
              <a:rPr lang="zh-TW" altLang="en-US" sz="1300" dirty="0">
                <a:solidFill>
                  <a:srgbClr val="000000"/>
                </a:solidFill>
                <a:latin typeface="標楷體" panose="03000509000000000000" pitchFamily="65" charset="-120"/>
                <a:ea typeface="標楷體" panose="03000509000000000000" pitchFamily="65" charset="-120"/>
              </a:rPr>
              <a:t>    學士後醫學系系學會</a:t>
            </a:r>
            <a:endParaRPr lang="en-US" altLang="zh-TW" sz="1300" dirty="0">
              <a:solidFill>
                <a:srgbClr val="000000"/>
              </a:solidFill>
              <a:latin typeface="標楷體" panose="03000509000000000000" pitchFamily="65" charset="-120"/>
              <a:ea typeface="標楷體" panose="03000509000000000000" pitchFamily="65" charset="-120"/>
            </a:endParaRPr>
          </a:p>
          <a:p>
            <a:r>
              <a:rPr lang="zh-TW" altLang="en-US" sz="1300" dirty="0">
                <a:solidFill>
                  <a:srgbClr val="000000"/>
                </a:solidFill>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1373441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114</a:t>
            </a:r>
            <a:r>
              <a:rPr lang="zh-TW" altLang="en-US" sz="2600" dirty="0"/>
              <a:t>年社團</a:t>
            </a:r>
            <a:br>
              <a:rPr lang="en-US" altLang="zh-TW" sz="2600" dirty="0"/>
            </a:br>
            <a:r>
              <a:rPr lang="zh-TW" altLang="en-US" sz="2600" dirty="0"/>
              <a:t>評鑑分組</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5" name="Google Shape;423;p39">
            <a:extLst>
              <a:ext uri="{FF2B5EF4-FFF2-40B4-BE49-F238E27FC236}">
                <a16:creationId xmlns:a16="http://schemas.microsoft.com/office/drawing/2014/main" id="{AB51D8FE-016C-451F-A598-B036084DA06C}"/>
              </a:ext>
            </a:extLst>
          </p:cNvPr>
          <p:cNvSpPr txBox="1">
            <a:spLocks/>
          </p:cNvSpPr>
          <p:nvPr/>
        </p:nvSpPr>
        <p:spPr bwMode="auto">
          <a:xfrm>
            <a:off x="2481934" y="916176"/>
            <a:ext cx="7113618" cy="3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zh-TW" altLang="en-US" sz="2200" b="1" kern="0" dirty="0">
                <a:latin typeface="標楷體" panose="03000509000000000000" pitchFamily="65" charset="-120"/>
                <a:ea typeface="標楷體" panose="03000509000000000000" pitchFamily="65" charset="-120"/>
              </a:rPr>
              <a:t>院系學生自治團體 </a:t>
            </a:r>
            <a:r>
              <a:rPr lang="en-US" altLang="zh-TW" sz="2200" b="1" kern="0" dirty="0">
                <a:latin typeface="標楷體" panose="03000509000000000000" pitchFamily="65" charset="-120"/>
                <a:ea typeface="標楷體" panose="03000509000000000000" pitchFamily="65" charset="-120"/>
              </a:rPr>
              <a:t>B </a:t>
            </a:r>
            <a:r>
              <a:rPr lang="zh-TW" altLang="en-US" sz="2200" b="1" kern="0" dirty="0">
                <a:latin typeface="標楷體" panose="03000509000000000000" pitchFamily="65" charset="-120"/>
                <a:ea typeface="標楷體" panose="03000509000000000000" pitchFamily="65" charset="-120"/>
              </a:rPr>
              <a:t>組 </a:t>
            </a:r>
            <a:r>
              <a:rPr lang="en-US" altLang="zh-TW" sz="2200" b="1" kern="0" dirty="0">
                <a:latin typeface="標楷體" panose="03000509000000000000" pitchFamily="65" charset="-120"/>
                <a:ea typeface="標楷體" panose="03000509000000000000" pitchFamily="65" charset="-120"/>
              </a:rPr>
              <a:t>(23</a:t>
            </a:r>
            <a:r>
              <a:rPr lang="zh-TW" altLang="en-US" sz="2200" b="1" kern="0" dirty="0">
                <a:latin typeface="標楷體" panose="03000509000000000000" pitchFamily="65" charset="-120"/>
                <a:ea typeface="標楷體" panose="03000509000000000000" pitchFamily="65" charset="-120"/>
              </a:rPr>
              <a:t>個</a:t>
            </a:r>
            <a:r>
              <a:rPr lang="en-US" altLang="zh-TW" sz="2200" b="1" kern="0" dirty="0">
                <a:latin typeface="標楷體" panose="03000509000000000000" pitchFamily="65" charset="-120"/>
                <a:ea typeface="標楷體" panose="03000509000000000000" pitchFamily="65" charset="-120"/>
              </a:rPr>
              <a:t>)</a:t>
            </a:r>
            <a:endParaRPr lang="zh-TW" altLang="en-US" sz="2200" kern="0" dirty="0">
              <a:latin typeface="標楷體" panose="03000509000000000000" pitchFamily="65" charset="-120"/>
              <a:ea typeface="標楷體" panose="03000509000000000000" pitchFamily="65" charset="-120"/>
            </a:endParaRPr>
          </a:p>
          <a:p>
            <a:pPr marL="76200" indent="0">
              <a:buFontTx/>
              <a:buNone/>
            </a:pPr>
            <a:r>
              <a:rPr lang="zh-TW" altLang="en-US" sz="1600" kern="0" dirty="0"/>
              <a:t>          </a:t>
            </a:r>
            <a:endParaRPr lang="zh-TW" altLang="en-US" sz="1600" kern="0" dirty="0">
              <a:solidFill>
                <a:srgbClr val="FF8700"/>
              </a:solidFill>
            </a:endParaRPr>
          </a:p>
        </p:txBody>
      </p:sp>
      <p:sp>
        <p:nvSpPr>
          <p:cNvPr id="8" name="矩形 7">
            <a:extLst>
              <a:ext uri="{FF2B5EF4-FFF2-40B4-BE49-F238E27FC236}">
                <a16:creationId xmlns:a16="http://schemas.microsoft.com/office/drawing/2014/main" id="{B4DF04D2-B327-43F9-8385-DB5E3808C2ED}"/>
              </a:ext>
            </a:extLst>
          </p:cNvPr>
          <p:cNvSpPr/>
          <p:nvPr/>
        </p:nvSpPr>
        <p:spPr>
          <a:xfrm>
            <a:off x="2481933" y="1315635"/>
            <a:ext cx="6253275" cy="2677656"/>
          </a:xfrm>
          <a:prstGeom prst="rect">
            <a:avLst/>
          </a:prstGeom>
        </p:spPr>
        <p:txBody>
          <a:bodyPr wrap="square">
            <a:spAutoFit/>
          </a:bodyPr>
          <a:lstStyle/>
          <a:p>
            <a:r>
              <a:rPr lang="en-US" altLang="zh-TW" sz="1200" dirty="0">
                <a:solidFill>
                  <a:srgbClr val="000000"/>
                </a:solidFill>
                <a:latin typeface="標楷體" panose="03000509000000000000" pitchFamily="65" charset="-120"/>
                <a:ea typeface="標楷體" panose="03000509000000000000" pitchFamily="65" charset="-120"/>
              </a:rPr>
              <a:t>B023</a:t>
            </a:r>
            <a:r>
              <a:rPr lang="zh-TW" altLang="en-US" sz="1200" dirty="0">
                <a:solidFill>
                  <a:srgbClr val="000000"/>
                </a:solidFill>
                <a:latin typeface="標楷體" panose="03000509000000000000" pitchFamily="65" charset="-120"/>
                <a:ea typeface="標楷體" panose="03000509000000000000" pitchFamily="65" charset="-120"/>
              </a:rPr>
              <a:t>   環境工程學系系學會       </a:t>
            </a:r>
            <a:r>
              <a:rPr lang="en-US" altLang="zh-TW" sz="1200" dirty="0">
                <a:solidFill>
                  <a:srgbClr val="000000"/>
                </a:solidFill>
                <a:latin typeface="標楷體" panose="03000509000000000000" pitchFamily="65" charset="-120"/>
                <a:ea typeface="標楷體" panose="03000509000000000000" pitchFamily="65" charset="-120"/>
              </a:rPr>
              <a:t>B035 </a:t>
            </a:r>
            <a:r>
              <a:rPr lang="zh-TW" altLang="en-US" sz="1200" dirty="0">
                <a:solidFill>
                  <a:srgbClr val="000000"/>
                </a:solidFill>
                <a:latin typeface="標楷體" panose="03000509000000000000" pitchFamily="65" charset="-120"/>
                <a:ea typeface="標楷體" panose="03000509000000000000" pitchFamily="65" charset="-120"/>
              </a:rPr>
              <a:t>物理學系系學會</a:t>
            </a:r>
          </a:p>
          <a:p>
            <a:r>
              <a:rPr lang="en-US" altLang="zh-TW" sz="1200" dirty="0">
                <a:solidFill>
                  <a:srgbClr val="000000"/>
                </a:solidFill>
                <a:latin typeface="標楷體" panose="03000509000000000000" pitchFamily="65" charset="-120"/>
                <a:ea typeface="標楷體" panose="03000509000000000000" pitchFamily="65" charset="-120"/>
              </a:rPr>
              <a:t>B024</a:t>
            </a:r>
            <a:r>
              <a:rPr lang="zh-TW" altLang="en-US" sz="1200" dirty="0">
                <a:solidFill>
                  <a:srgbClr val="000000"/>
                </a:solidFill>
                <a:latin typeface="標楷體" panose="03000509000000000000" pitchFamily="65" charset="-120"/>
                <a:ea typeface="標楷體" panose="03000509000000000000" pitchFamily="65" charset="-120"/>
              </a:rPr>
              <a:t>   中國文學系系學會	        </a:t>
            </a:r>
            <a:r>
              <a:rPr lang="en-US" altLang="zh-TW" sz="1200" dirty="0">
                <a:solidFill>
                  <a:srgbClr val="000000"/>
                </a:solidFill>
                <a:latin typeface="標楷體" panose="03000509000000000000" pitchFamily="65" charset="-120"/>
                <a:ea typeface="標楷體" panose="03000509000000000000" pitchFamily="65" charset="-120"/>
              </a:rPr>
              <a:t>B036</a:t>
            </a:r>
            <a:r>
              <a:rPr lang="zh-TW" altLang="en-US" sz="1200" dirty="0">
                <a:solidFill>
                  <a:srgbClr val="000000"/>
                </a:solidFill>
                <a:latin typeface="標楷體" panose="03000509000000000000" pitchFamily="65" charset="-120"/>
                <a:ea typeface="標楷體" panose="03000509000000000000" pitchFamily="65" charset="-120"/>
              </a:rPr>
              <a:t> 景觀與遊憩學士學位學程學會</a:t>
            </a:r>
          </a:p>
          <a:p>
            <a:r>
              <a:rPr lang="en-US" altLang="zh-TW" sz="1200" dirty="0">
                <a:solidFill>
                  <a:srgbClr val="000000"/>
                </a:solidFill>
                <a:latin typeface="標楷體" panose="03000509000000000000" pitchFamily="65" charset="-120"/>
                <a:ea typeface="標楷體" panose="03000509000000000000" pitchFamily="65" charset="-120"/>
              </a:rPr>
              <a:t>B025</a:t>
            </a:r>
            <a:r>
              <a:rPr lang="zh-TW" altLang="en-US" sz="1200" dirty="0">
                <a:solidFill>
                  <a:srgbClr val="000000"/>
                </a:solidFill>
                <a:latin typeface="標楷體" panose="03000509000000000000" pitchFamily="65" charset="-120"/>
                <a:ea typeface="標楷體" panose="03000509000000000000" pitchFamily="65" charset="-120"/>
              </a:rPr>
              <a:t>   農藝學系系學會	        </a:t>
            </a:r>
            <a:r>
              <a:rPr lang="en-US" altLang="zh-TW" sz="1200" dirty="0">
                <a:solidFill>
                  <a:srgbClr val="000000"/>
                </a:solidFill>
                <a:latin typeface="標楷體" panose="03000509000000000000" pitchFamily="65" charset="-120"/>
                <a:ea typeface="標楷體" panose="03000509000000000000" pitchFamily="65" charset="-120"/>
              </a:rPr>
              <a:t>B037</a:t>
            </a:r>
            <a:r>
              <a:rPr lang="zh-TW" altLang="en-US" sz="1200" dirty="0">
                <a:solidFill>
                  <a:srgbClr val="000000"/>
                </a:solidFill>
                <a:latin typeface="標楷體" panose="03000509000000000000" pitchFamily="65" charset="-120"/>
                <a:ea typeface="標楷體" panose="03000509000000000000" pitchFamily="65" charset="-120"/>
              </a:rPr>
              <a:t> 生物科技學士學位學程學會</a:t>
            </a:r>
          </a:p>
          <a:p>
            <a:r>
              <a:rPr lang="en-US" altLang="zh-TW" sz="1200" dirty="0">
                <a:solidFill>
                  <a:srgbClr val="000000"/>
                </a:solidFill>
                <a:latin typeface="標楷體" panose="03000509000000000000" pitchFamily="65" charset="-120"/>
                <a:ea typeface="標楷體" panose="03000509000000000000" pitchFamily="65" charset="-120"/>
              </a:rPr>
              <a:t>B026</a:t>
            </a:r>
            <a:r>
              <a:rPr lang="zh-TW" altLang="en-US" sz="1200" dirty="0">
                <a:solidFill>
                  <a:srgbClr val="000000"/>
                </a:solidFill>
                <a:latin typeface="標楷體" panose="03000509000000000000" pitchFamily="65" charset="-120"/>
                <a:ea typeface="標楷體" panose="03000509000000000000" pitchFamily="65" charset="-120"/>
              </a:rPr>
              <a:t>   材料科學與工程學系系學會 </a:t>
            </a:r>
            <a:r>
              <a:rPr lang="en-US" altLang="zh-TW" sz="1200" dirty="0">
                <a:solidFill>
                  <a:srgbClr val="000000"/>
                </a:solidFill>
                <a:latin typeface="標楷體" panose="03000509000000000000" pitchFamily="65" charset="-120"/>
                <a:ea typeface="標楷體" panose="03000509000000000000" pitchFamily="65" charset="-120"/>
              </a:rPr>
              <a:t>B038</a:t>
            </a:r>
            <a:r>
              <a:rPr lang="zh-TW" altLang="en-US" sz="1200" dirty="0">
                <a:solidFill>
                  <a:srgbClr val="000000"/>
                </a:solidFill>
                <a:latin typeface="標楷體" panose="03000509000000000000" pitchFamily="65" charset="-120"/>
                <a:ea typeface="標楷體" panose="03000509000000000000" pitchFamily="65" charset="-120"/>
              </a:rPr>
              <a:t> 國際農企業學士學位學程學會</a:t>
            </a:r>
          </a:p>
          <a:p>
            <a:r>
              <a:rPr lang="en-US" altLang="zh-TW" sz="1200" dirty="0">
                <a:solidFill>
                  <a:srgbClr val="000000"/>
                </a:solidFill>
                <a:latin typeface="標楷體" panose="03000509000000000000" pitchFamily="65" charset="-120"/>
                <a:ea typeface="標楷體" panose="03000509000000000000" pitchFamily="65" charset="-120"/>
              </a:rPr>
              <a:t>B027</a:t>
            </a:r>
            <a:r>
              <a:rPr lang="zh-TW" altLang="en-US" sz="1200" dirty="0">
                <a:solidFill>
                  <a:srgbClr val="000000"/>
                </a:solidFill>
                <a:latin typeface="標楷體" panose="03000509000000000000" pitchFamily="65" charset="-120"/>
                <a:ea typeface="標楷體" panose="03000509000000000000" pitchFamily="65" charset="-120"/>
              </a:rPr>
              <a:t>   生命科學系系學會	        </a:t>
            </a:r>
            <a:r>
              <a:rPr lang="en-US" altLang="zh-TW" sz="1200" dirty="0">
                <a:solidFill>
                  <a:srgbClr val="000000"/>
                </a:solidFill>
                <a:latin typeface="標楷體" panose="03000509000000000000" pitchFamily="65" charset="-120"/>
                <a:ea typeface="標楷體" panose="03000509000000000000" pitchFamily="65" charset="-120"/>
              </a:rPr>
              <a:t>B039</a:t>
            </a:r>
            <a:r>
              <a:rPr lang="zh-TW" altLang="en-US" sz="1200" dirty="0">
                <a:solidFill>
                  <a:srgbClr val="000000"/>
                </a:solidFill>
                <a:latin typeface="標楷體" panose="03000509000000000000" pitchFamily="65" charset="-120"/>
                <a:ea typeface="標楷體" panose="03000509000000000000" pitchFamily="65" charset="-120"/>
              </a:rPr>
              <a:t> 電機資訊學院學士班系學會</a:t>
            </a:r>
          </a:p>
          <a:p>
            <a:r>
              <a:rPr lang="en-US" altLang="zh-TW" sz="1200" dirty="0">
                <a:solidFill>
                  <a:srgbClr val="000000"/>
                </a:solidFill>
                <a:latin typeface="標楷體" panose="03000509000000000000" pitchFamily="65" charset="-120"/>
                <a:ea typeface="標楷體" panose="03000509000000000000" pitchFamily="65" charset="-120"/>
              </a:rPr>
              <a:t>B028</a:t>
            </a:r>
            <a:r>
              <a:rPr lang="zh-TW" altLang="en-US" sz="1200" dirty="0">
                <a:solidFill>
                  <a:srgbClr val="000000"/>
                </a:solidFill>
                <a:latin typeface="標楷體" panose="03000509000000000000" pitchFamily="65" charset="-120"/>
                <a:ea typeface="標楷體" panose="03000509000000000000" pitchFamily="65" charset="-120"/>
              </a:rPr>
              <a:t>   獸醫學系系學會	        </a:t>
            </a:r>
            <a:r>
              <a:rPr lang="en-US" altLang="zh-TW" sz="1200" dirty="0">
                <a:solidFill>
                  <a:srgbClr val="000000"/>
                </a:solidFill>
                <a:latin typeface="標楷體" panose="03000509000000000000" pitchFamily="65" charset="-120"/>
                <a:ea typeface="標楷體" panose="03000509000000000000" pitchFamily="65" charset="-120"/>
              </a:rPr>
              <a:t>B040</a:t>
            </a:r>
            <a:r>
              <a:rPr lang="zh-TW" altLang="en-US" sz="1200" dirty="0">
                <a:solidFill>
                  <a:srgbClr val="000000"/>
                </a:solidFill>
                <a:latin typeface="標楷體" panose="03000509000000000000" pitchFamily="65" charset="-120"/>
                <a:ea typeface="標楷體" panose="03000509000000000000" pitchFamily="65" charset="-120"/>
              </a:rPr>
              <a:t> 智慧創意工程學士學位學程學會</a:t>
            </a:r>
          </a:p>
          <a:p>
            <a:r>
              <a:rPr lang="en-US" altLang="zh-TW" sz="1200" dirty="0">
                <a:solidFill>
                  <a:srgbClr val="000000"/>
                </a:solidFill>
                <a:latin typeface="標楷體" panose="03000509000000000000" pitchFamily="65" charset="-120"/>
                <a:ea typeface="標楷體" panose="03000509000000000000" pitchFamily="65" charset="-120"/>
              </a:rPr>
              <a:t>B029</a:t>
            </a:r>
            <a:r>
              <a:rPr lang="zh-TW" altLang="en-US" sz="1200" dirty="0">
                <a:solidFill>
                  <a:srgbClr val="000000"/>
                </a:solidFill>
                <a:latin typeface="標楷體" panose="03000509000000000000" pitchFamily="65" charset="-120"/>
                <a:ea typeface="標楷體" panose="03000509000000000000" pitchFamily="65" charset="-120"/>
              </a:rPr>
              <a:t>   財務金融學系系學會       </a:t>
            </a:r>
            <a:r>
              <a:rPr lang="en-US" altLang="zh-TW" sz="1200" dirty="0">
                <a:solidFill>
                  <a:srgbClr val="000000"/>
                </a:solidFill>
                <a:latin typeface="標楷體" panose="03000509000000000000" pitchFamily="65" charset="-120"/>
                <a:ea typeface="標楷體" panose="03000509000000000000" pitchFamily="65" charset="-120"/>
              </a:rPr>
              <a:t>B041</a:t>
            </a:r>
            <a:r>
              <a:rPr lang="zh-TW" altLang="en-US" sz="1200" dirty="0">
                <a:solidFill>
                  <a:srgbClr val="000000"/>
                </a:solidFill>
                <a:latin typeface="標楷體" panose="03000509000000000000" pitchFamily="65" charset="-120"/>
                <a:ea typeface="標楷體" panose="03000509000000000000" pitchFamily="65" charset="-120"/>
              </a:rPr>
              <a:t> 中國文學系系學會</a:t>
            </a:r>
            <a:r>
              <a:rPr lang="en-US" altLang="zh-TW" sz="1200" dirty="0">
                <a:solidFill>
                  <a:srgbClr val="000000"/>
                </a:solidFill>
                <a:latin typeface="標楷體" panose="03000509000000000000" pitchFamily="65" charset="-120"/>
                <a:ea typeface="標楷體" panose="03000509000000000000" pitchFamily="65" charset="-120"/>
              </a:rPr>
              <a:t>(</a:t>
            </a:r>
            <a:r>
              <a:rPr lang="zh-TW" altLang="en-US" sz="1200" dirty="0">
                <a:solidFill>
                  <a:srgbClr val="000000"/>
                </a:solidFill>
                <a:latin typeface="標楷體" panose="03000509000000000000" pitchFamily="65" charset="-120"/>
                <a:ea typeface="標楷體" panose="03000509000000000000" pitchFamily="65" charset="-120"/>
              </a:rPr>
              <a:t>進修學士班</a:t>
            </a:r>
            <a:r>
              <a:rPr lang="en-US" altLang="zh-TW" sz="1200" dirty="0">
                <a:solidFill>
                  <a:srgbClr val="000000"/>
                </a:solidFill>
                <a:latin typeface="標楷體" panose="03000509000000000000" pitchFamily="65" charset="-120"/>
                <a:ea typeface="標楷體" panose="03000509000000000000" pitchFamily="65" charset="-120"/>
              </a:rPr>
              <a:t>)</a:t>
            </a:r>
          </a:p>
          <a:p>
            <a:r>
              <a:rPr lang="en-US" altLang="zh-TW" sz="1200" dirty="0">
                <a:solidFill>
                  <a:srgbClr val="000000"/>
                </a:solidFill>
                <a:latin typeface="標楷體" panose="03000509000000000000" pitchFamily="65" charset="-120"/>
                <a:ea typeface="標楷體" panose="03000509000000000000" pitchFamily="65" charset="-120"/>
              </a:rPr>
              <a:t>B030</a:t>
            </a:r>
            <a:r>
              <a:rPr lang="zh-TW" altLang="en-US" sz="1200" dirty="0">
                <a:solidFill>
                  <a:srgbClr val="000000"/>
                </a:solidFill>
                <a:latin typeface="標楷體" panose="03000509000000000000" pitchFamily="65" charset="-120"/>
                <a:ea typeface="標楷體" panose="03000509000000000000" pitchFamily="65" charset="-120"/>
              </a:rPr>
              <a:t>   法律學系系學會	        </a:t>
            </a:r>
            <a:r>
              <a:rPr lang="en-US" altLang="zh-TW" sz="1200" dirty="0">
                <a:solidFill>
                  <a:srgbClr val="000000"/>
                </a:solidFill>
                <a:latin typeface="標楷體" panose="03000509000000000000" pitchFamily="65" charset="-120"/>
                <a:ea typeface="標楷體" panose="03000509000000000000" pitchFamily="65" charset="-120"/>
              </a:rPr>
              <a:t>B042</a:t>
            </a:r>
            <a:r>
              <a:rPr lang="zh-TW" altLang="en-US" sz="1200" dirty="0">
                <a:solidFill>
                  <a:srgbClr val="000000"/>
                </a:solidFill>
                <a:latin typeface="標楷體" panose="03000509000000000000" pitchFamily="65" charset="-120"/>
                <a:ea typeface="標楷體" panose="03000509000000000000" pitchFamily="65" charset="-120"/>
              </a:rPr>
              <a:t> 外國語文學系系學會</a:t>
            </a:r>
            <a:r>
              <a:rPr lang="en-US" altLang="zh-TW" sz="1200" dirty="0">
                <a:solidFill>
                  <a:srgbClr val="000000"/>
                </a:solidFill>
                <a:latin typeface="標楷體" panose="03000509000000000000" pitchFamily="65" charset="-120"/>
                <a:ea typeface="標楷體" panose="03000509000000000000" pitchFamily="65" charset="-120"/>
              </a:rPr>
              <a:t>(</a:t>
            </a:r>
            <a:r>
              <a:rPr lang="zh-TW" altLang="en-US" sz="1200" dirty="0">
                <a:solidFill>
                  <a:srgbClr val="000000"/>
                </a:solidFill>
                <a:latin typeface="標楷體" panose="03000509000000000000" pitchFamily="65" charset="-120"/>
                <a:ea typeface="標楷體" panose="03000509000000000000" pitchFamily="65" charset="-120"/>
              </a:rPr>
              <a:t>進修學士班</a:t>
            </a:r>
            <a:r>
              <a:rPr lang="en-US" altLang="zh-TW" sz="1200" dirty="0">
                <a:solidFill>
                  <a:srgbClr val="000000"/>
                </a:solidFill>
                <a:latin typeface="標楷體" panose="03000509000000000000" pitchFamily="65" charset="-120"/>
                <a:ea typeface="標楷體" panose="03000509000000000000" pitchFamily="65" charset="-120"/>
              </a:rPr>
              <a:t>)</a:t>
            </a:r>
          </a:p>
          <a:p>
            <a:r>
              <a:rPr lang="en-US" altLang="zh-TW" sz="1200" dirty="0">
                <a:solidFill>
                  <a:srgbClr val="000000"/>
                </a:solidFill>
                <a:latin typeface="標楷體" panose="03000509000000000000" pitchFamily="65" charset="-120"/>
                <a:ea typeface="標楷體" panose="03000509000000000000" pitchFamily="65" charset="-120"/>
              </a:rPr>
              <a:t>B031</a:t>
            </a:r>
            <a:r>
              <a:rPr lang="zh-TW" altLang="en-US" sz="1200" dirty="0">
                <a:solidFill>
                  <a:srgbClr val="000000"/>
                </a:solidFill>
                <a:latin typeface="標楷體" panose="03000509000000000000" pitchFamily="65" charset="-120"/>
                <a:ea typeface="標楷體" panose="03000509000000000000" pitchFamily="65" charset="-120"/>
              </a:rPr>
              <a:t>   企業管理學系系學會       </a:t>
            </a:r>
            <a:r>
              <a:rPr lang="en-US" altLang="zh-TW" sz="1200" dirty="0">
                <a:solidFill>
                  <a:srgbClr val="000000"/>
                </a:solidFill>
                <a:latin typeface="標楷體" panose="03000509000000000000" pitchFamily="65" charset="-120"/>
                <a:ea typeface="標楷體" panose="03000509000000000000" pitchFamily="65" charset="-120"/>
              </a:rPr>
              <a:t>B043</a:t>
            </a:r>
            <a:r>
              <a:rPr lang="zh-TW" altLang="en-US" sz="1200" dirty="0">
                <a:solidFill>
                  <a:srgbClr val="000000"/>
                </a:solidFill>
                <a:latin typeface="標楷體" panose="03000509000000000000" pitchFamily="65" charset="-120"/>
                <a:ea typeface="標楷體" panose="03000509000000000000" pitchFamily="65" charset="-120"/>
              </a:rPr>
              <a:t> 生物產業管理學士學位學程學會</a:t>
            </a:r>
            <a:br>
              <a:rPr lang="en-US" altLang="zh-TW" sz="1200" dirty="0">
                <a:solidFill>
                  <a:srgbClr val="000000"/>
                </a:solidFill>
                <a:latin typeface="標楷體" panose="03000509000000000000" pitchFamily="65" charset="-120"/>
                <a:ea typeface="標楷體" panose="03000509000000000000" pitchFamily="65" charset="-120"/>
              </a:rPr>
            </a:br>
            <a:r>
              <a:rPr lang="en-US" altLang="zh-TW" sz="1200" dirty="0">
                <a:solidFill>
                  <a:srgbClr val="000000"/>
                </a:solidFill>
                <a:latin typeface="標楷體" panose="03000509000000000000" pitchFamily="65" charset="-120"/>
                <a:ea typeface="標楷體" panose="03000509000000000000" pitchFamily="65" charset="-120"/>
              </a:rPr>
              <a:t>B032</a:t>
            </a:r>
            <a:r>
              <a:rPr lang="zh-TW" altLang="en-US" sz="1200" dirty="0">
                <a:solidFill>
                  <a:srgbClr val="000000"/>
                </a:solidFill>
                <a:latin typeface="標楷體" panose="03000509000000000000" pitchFamily="65" charset="-120"/>
                <a:ea typeface="標楷體" panose="03000509000000000000" pitchFamily="65" charset="-120"/>
              </a:rPr>
              <a:t>   資訊管理學系系學會            </a:t>
            </a:r>
            <a:r>
              <a:rPr lang="en-US" altLang="zh-TW" sz="1200" dirty="0">
                <a:solidFill>
                  <a:srgbClr val="000000"/>
                </a:solidFill>
                <a:latin typeface="標楷體" panose="03000509000000000000" pitchFamily="65" charset="-120"/>
                <a:ea typeface="標楷體" panose="03000509000000000000" pitchFamily="65" charset="-120"/>
              </a:rPr>
              <a:t>(</a:t>
            </a:r>
            <a:r>
              <a:rPr lang="zh-TW" altLang="en-US" sz="1200" dirty="0">
                <a:solidFill>
                  <a:srgbClr val="000000"/>
                </a:solidFill>
                <a:latin typeface="標楷體" panose="03000509000000000000" pitchFamily="65" charset="-120"/>
                <a:ea typeface="標楷體" panose="03000509000000000000" pitchFamily="65" charset="-120"/>
              </a:rPr>
              <a:t>進修學士班</a:t>
            </a:r>
            <a:r>
              <a:rPr lang="en-US" altLang="zh-TW" sz="1200" dirty="0">
                <a:solidFill>
                  <a:srgbClr val="000000"/>
                </a:solidFill>
                <a:latin typeface="標楷體" panose="03000509000000000000" pitchFamily="65" charset="-120"/>
                <a:ea typeface="標楷體" panose="03000509000000000000" pitchFamily="65" charset="-120"/>
              </a:rPr>
              <a:t>)</a:t>
            </a:r>
          </a:p>
          <a:p>
            <a:r>
              <a:rPr lang="en-US" altLang="zh-TW" sz="1200" dirty="0">
                <a:solidFill>
                  <a:srgbClr val="000000"/>
                </a:solidFill>
                <a:latin typeface="標楷體" panose="03000509000000000000" pitchFamily="65" charset="-120"/>
                <a:ea typeface="標楷體" panose="03000509000000000000" pitchFamily="65" charset="-120"/>
              </a:rPr>
              <a:t>B033</a:t>
            </a:r>
            <a:r>
              <a:rPr lang="zh-TW" altLang="en-US" sz="1200" dirty="0">
                <a:solidFill>
                  <a:srgbClr val="000000"/>
                </a:solidFill>
                <a:latin typeface="標楷體" panose="03000509000000000000" pitchFamily="65" charset="-120"/>
                <a:ea typeface="標楷體" panose="03000509000000000000" pitchFamily="65" charset="-120"/>
              </a:rPr>
              <a:t>   化學工程學系系學會       </a:t>
            </a:r>
            <a:r>
              <a:rPr lang="en-US" altLang="zh-TW" sz="1200" dirty="0">
                <a:solidFill>
                  <a:srgbClr val="000000"/>
                </a:solidFill>
                <a:latin typeface="標楷體" panose="03000509000000000000" pitchFamily="65" charset="-120"/>
                <a:ea typeface="標楷體" panose="03000509000000000000" pitchFamily="65" charset="-120"/>
              </a:rPr>
              <a:t>B044</a:t>
            </a:r>
            <a:r>
              <a:rPr lang="zh-TW" altLang="en-US" sz="1200" dirty="0">
                <a:solidFill>
                  <a:srgbClr val="000000"/>
                </a:solidFill>
                <a:latin typeface="標楷體" panose="03000509000000000000" pitchFamily="65" charset="-120"/>
                <a:ea typeface="標楷體" panose="03000509000000000000" pitchFamily="65" charset="-120"/>
              </a:rPr>
              <a:t> 創新產業經營學士學位學程學會</a:t>
            </a:r>
            <a:br>
              <a:rPr lang="en-US" altLang="zh-TW" sz="1200" dirty="0">
                <a:solidFill>
                  <a:srgbClr val="000000"/>
                </a:solidFill>
                <a:latin typeface="標楷體" panose="03000509000000000000" pitchFamily="65" charset="-120"/>
                <a:ea typeface="標楷體" panose="03000509000000000000" pitchFamily="65" charset="-120"/>
              </a:rPr>
            </a:br>
            <a:r>
              <a:rPr lang="en-US" altLang="zh-TW" sz="1200" dirty="0">
                <a:solidFill>
                  <a:srgbClr val="000000"/>
                </a:solidFill>
                <a:latin typeface="標楷體" panose="03000509000000000000" pitchFamily="65" charset="-120"/>
                <a:ea typeface="標楷體" panose="03000509000000000000" pitchFamily="65" charset="-120"/>
              </a:rPr>
              <a:t>B034</a:t>
            </a:r>
            <a:r>
              <a:rPr lang="zh-TW" altLang="en-US" sz="1200" dirty="0">
                <a:solidFill>
                  <a:srgbClr val="000000"/>
                </a:solidFill>
                <a:latin typeface="標楷體" panose="03000509000000000000" pitchFamily="65" charset="-120"/>
                <a:ea typeface="標楷體" panose="03000509000000000000" pitchFamily="65" charset="-120"/>
              </a:rPr>
              <a:t>   會計學系系學會                </a:t>
            </a:r>
            <a:r>
              <a:rPr lang="en-US" altLang="zh-TW" sz="1200" dirty="0">
                <a:solidFill>
                  <a:srgbClr val="000000"/>
                </a:solidFill>
                <a:latin typeface="標楷體" panose="03000509000000000000" pitchFamily="65" charset="-120"/>
                <a:ea typeface="標楷體" panose="03000509000000000000" pitchFamily="65" charset="-120"/>
              </a:rPr>
              <a:t>(</a:t>
            </a:r>
            <a:r>
              <a:rPr lang="zh-TW" altLang="en-US" sz="1200" dirty="0">
                <a:solidFill>
                  <a:srgbClr val="000000"/>
                </a:solidFill>
                <a:latin typeface="標楷體" panose="03000509000000000000" pitchFamily="65" charset="-120"/>
                <a:ea typeface="標楷體" panose="03000509000000000000" pitchFamily="65" charset="-120"/>
              </a:rPr>
              <a:t>進修學士班</a:t>
            </a:r>
            <a:r>
              <a:rPr lang="en-US" altLang="zh-TW" sz="1200" dirty="0">
                <a:solidFill>
                  <a:srgbClr val="000000"/>
                </a:solidFill>
                <a:latin typeface="標楷體" panose="03000509000000000000" pitchFamily="65" charset="-120"/>
                <a:ea typeface="標楷體" panose="03000509000000000000" pitchFamily="65" charset="-120"/>
              </a:rPr>
              <a:t>)</a:t>
            </a:r>
          </a:p>
          <a:p>
            <a:r>
              <a:rPr lang="zh-TW" altLang="en-US" sz="1200" dirty="0">
                <a:solidFill>
                  <a:srgbClr val="000000"/>
                </a:solidFill>
                <a:latin typeface="標楷體" panose="03000509000000000000" pitchFamily="65" charset="-120"/>
                <a:ea typeface="標楷體" panose="03000509000000000000" pitchFamily="65" charset="-120"/>
              </a:rPr>
              <a:t>                                </a:t>
            </a:r>
            <a:r>
              <a:rPr lang="en-US" altLang="zh-TW" sz="1200" dirty="0">
                <a:solidFill>
                  <a:srgbClr val="000000"/>
                </a:solidFill>
                <a:latin typeface="標楷體" panose="03000509000000000000" pitchFamily="65" charset="-120"/>
                <a:ea typeface="標楷體" panose="03000509000000000000" pitchFamily="65" charset="-120"/>
              </a:rPr>
              <a:t>B045</a:t>
            </a:r>
            <a:r>
              <a:rPr lang="zh-TW" altLang="en-US" sz="1200" dirty="0">
                <a:solidFill>
                  <a:srgbClr val="000000"/>
                </a:solidFill>
                <a:latin typeface="標楷體" panose="03000509000000000000" pitchFamily="65" charset="-120"/>
                <a:ea typeface="標楷體" panose="03000509000000000000" pitchFamily="65" charset="-120"/>
              </a:rPr>
              <a:t> 數位人文與文創產業學士學位學程學會</a:t>
            </a:r>
            <a:endParaRPr lang="en-US" altLang="zh-TW" sz="1200" dirty="0">
              <a:solidFill>
                <a:srgbClr val="000000"/>
              </a:solidFill>
              <a:latin typeface="標楷體" panose="03000509000000000000" pitchFamily="65" charset="-120"/>
              <a:ea typeface="標楷體" panose="03000509000000000000" pitchFamily="65" charset="-120"/>
            </a:endParaRPr>
          </a:p>
          <a:p>
            <a:r>
              <a:rPr lang="zh-TW" altLang="en-US" sz="1200" dirty="0">
                <a:latin typeface="標楷體" panose="03000509000000000000" pitchFamily="65" charset="-120"/>
                <a:ea typeface="標楷體" panose="03000509000000000000" pitchFamily="65" charset="-120"/>
              </a:rPr>
              <a:t>                                     </a:t>
            </a:r>
            <a:r>
              <a:rPr lang="en-US" altLang="zh-TW" sz="1200" dirty="0">
                <a:solidFill>
                  <a:srgbClr val="000000"/>
                </a:solidFill>
                <a:latin typeface="標楷體" panose="03000509000000000000" pitchFamily="65" charset="-120"/>
                <a:ea typeface="標楷體" panose="03000509000000000000" pitchFamily="65" charset="-120"/>
              </a:rPr>
              <a:t>(</a:t>
            </a:r>
            <a:r>
              <a:rPr lang="zh-TW" altLang="en-US" sz="1200" dirty="0">
                <a:solidFill>
                  <a:srgbClr val="000000"/>
                </a:solidFill>
                <a:latin typeface="標楷體" panose="03000509000000000000" pitchFamily="65" charset="-120"/>
                <a:ea typeface="標楷體" panose="03000509000000000000" pitchFamily="65" charset="-120"/>
              </a:rPr>
              <a:t>進修學士班</a:t>
            </a:r>
            <a:r>
              <a:rPr lang="en-US" altLang="zh-TW" sz="1200" dirty="0">
                <a:solidFill>
                  <a:srgbClr val="00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2678641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114</a:t>
            </a:r>
            <a:r>
              <a:rPr lang="zh-TW" altLang="en-US" sz="2600" dirty="0"/>
              <a:t>年社團</a:t>
            </a:r>
            <a:br>
              <a:rPr lang="en-US" altLang="zh-TW" sz="2600" dirty="0"/>
            </a:br>
            <a:r>
              <a:rPr lang="zh-TW" altLang="en-US" sz="2600" dirty="0"/>
              <a:t>評鑑分組</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5" name="Google Shape;423;p39">
            <a:extLst>
              <a:ext uri="{FF2B5EF4-FFF2-40B4-BE49-F238E27FC236}">
                <a16:creationId xmlns:a16="http://schemas.microsoft.com/office/drawing/2014/main" id="{AB51D8FE-016C-451F-A598-B036084DA06C}"/>
              </a:ext>
            </a:extLst>
          </p:cNvPr>
          <p:cNvSpPr txBox="1">
            <a:spLocks/>
          </p:cNvSpPr>
          <p:nvPr/>
        </p:nvSpPr>
        <p:spPr bwMode="auto">
          <a:xfrm>
            <a:off x="2481934" y="916176"/>
            <a:ext cx="7113618" cy="3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zh-TW" altLang="en-US" sz="2200" b="1" kern="0" dirty="0">
                <a:latin typeface="標楷體" panose="03000509000000000000" pitchFamily="65" charset="-120"/>
                <a:ea typeface="標楷體" panose="03000509000000000000" pitchFamily="65" charset="-120"/>
              </a:rPr>
              <a:t>藝術性、聯誼性 </a:t>
            </a:r>
            <a:r>
              <a:rPr lang="en-US" altLang="zh-TW" sz="2200" b="1" kern="0" dirty="0">
                <a:latin typeface="標楷體" panose="03000509000000000000" pitchFamily="65" charset="-120"/>
                <a:ea typeface="標楷體" panose="03000509000000000000" pitchFamily="65" charset="-120"/>
              </a:rPr>
              <a:t>C</a:t>
            </a:r>
            <a:r>
              <a:rPr lang="zh-TW" altLang="en-US" sz="2200" b="1" kern="0" dirty="0">
                <a:latin typeface="標楷體" panose="03000509000000000000" pitchFamily="65" charset="-120"/>
                <a:ea typeface="標楷體" panose="03000509000000000000" pitchFamily="65" charset="-120"/>
              </a:rPr>
              <a:t> 組</a:t>
            </a:r>
            <a:r>
              <a:rPr lang="en-US" altLang="zh-TW" sz="2200" b="1" kern="0" dirty="0">
                <a:latin typeface="標楷體" panose="03000509000000000000" pitchFamily="65" charset="-120"/>
                <a:ea typeface="標楷體" panose="03000509000000000000" pitchFamily="65" charset="-120"/>
              </a:rPr>
              <a:t>(19</a:t>
            </a:r>
            <a:r>
              <a:rPr lang="zh-TW" altLang="en-US" sz="2200" b="1" kern="0" dirty="0">
                <a:latin typeface="標楷體" panose="03000509000000000000" pitchFamily="65" charset="-120"/>
                <a:ea typeface="標楷體" panose="03000509000000000000" pitchFamily="65" charset="-120"/>
              </a:rPr>
              <a:t>個</a:t>
            </a:r>
            <a:r>
              <a:rPr lang="en-US" altLang="zh-TW" sz="2200" b="1" kern="0" dirty="0">
                <a:latin typeface="標楷體" panose="03000509000000000000" pitchFamily="65" charset="-120"/>
                <a:ea typeface="標楷體" panose="03000509000000000000" pitchFamily="65" charset="-120"/>
              </a:rPr>
              <a:t>)</a:t>
            </a:r>
          </a:p>
          <a:p>
            <a:pPr marL="76200" indent="0">
              <a:buFontTx/>
              <a:buNone/>
            </a:pPr>
            <a:r>
              <a:rPr lang="zh-TW" altLang="en-US" sz="1600" kern="0" dirty="0"/>
              <a:t>          </a:t>
            </a:r>
            <a:endParaRPr lang="zh-TW" altLang="en-US" sz="1600" kern="0" dirty="0">
              <a:solidFill>
                <a:srgbClr val="FF8700"/>
              </a:solidFill>
            </a:endParaRPr>
          </a:p>
        </p:txBody>
      </p:sp>
      <p:sp>
        <p:nvSpPr>
          <p:cNvPr id="9" name="文字方塊 8">
            <a:extLst>
              <a:ext uri="{FF2B5EF4-FFF2-40B4-BE49-F238E27FC236}">
                <a16:creationId xmlns:a16="http://schemas.microsoft.com/office/drawing/2014/main" id="{DB3D2CB9-E14A-4B65-97D0-B0E5E3F668B8}"/>
              </a:ext>
            </a:extLst>
          </p:cNvPr>
          <p:cNvSpPr txBox="1"/>
          <p:nvPr/>
        </p:nvSpPr>
        <p:spPr>
          <a:xfrm>
            <a:off x="2398954" y="1447693"/>
            <a:ext cx="5411097" cy="1969770"/>
          </a:xfrm>
          <a:prstGeom prst="rect">
            <a:avLst/>
          </a:prstGeom>
          <a:noFill/>
        </p:spPr>
        <p:txBody>
          <a:bodyPr wrap="square">
            <a:spAutoFit/>
          </a:bodyPr>
          <a:lstStyle/>
          <a:p>
            <a:pPr marL="76200" indent="0">
              <a:buNone/>
            </a:pPr>
            <a:r>
              <a:rPr lang="zh-TW" altLang="en-US" sz="1400" dirty="0"/>
              <a:t> </a:t>
            </a:r>
            <a:r>
              <a:rPr lang="en-US" altLang="zh-TW" sz="1200" dirty="0">
                <a:latin typeface="標楷體" panose="03000509000000000000" pitchFamily="65" charset="-120"/>
                <a:ea typeface="標楷體" panose="03000509000000000000" pitchFamily="65" charset="-120"/>
              </a:rPr>
              <a:t>C001</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新聞社</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        </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C011</a:t>
            </a:r>
            <a:r>
              <a:rPr lang="zh-TW" altLang="en-US" sz="1200" dirty="0">
                <a:latin typeface="標楷體" panose="03000509000000000000" pitchFamily="65" charset="-120"/>
                <a:ea typeface="標楷體" panose="03000509000000000000" pitchFamily="65" charset="-120"/>
              </a:rPr>
              <a:t>   影音創作</a:t>
            </a:r>
            <a:r>
              <a:rPr lang="zh-TW" altLang="zh-TW" sz="1200" dirty="0">
                <a:latin typeface="標楷體" panose="03000509000000000000" pitchFamily="65" charset="-120"/>
                <a:ea typeface="標楷體" panose="03000509000000000000" pitchFamily="65" charset="-120"/>
              </a:rPr>
              <a:t>社</a:t>
            </a:r>
          </a:p>
          <a:p>
            <a:pPr marL="76200" indent="0">
              <a:buNone/>
            </a:pP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C002</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臨池書法社</a:t>
            </a:r>
            <a:r>
              <a:rPr lang="en-US" altLang="zh-TW" sz="1200" dirty="0">
                <a:latin typeface="標楷體" panose="03000509000000000000" pitchFamily="65" charset="-120"/>
                <a:ea typeface="標楷體" panose="03000509000000000000" pitchFamily="65" charset="-120"/>
              </a:rPr>
              <a:t>          </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C012 </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天文社</a:t>
            </a:r>
          </a:p>
          <a:p>
            <a:pPr marL="76200" indent="0">
              <a:buNone/>
            </a:pP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C003</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墨林國畫社</a:t>
            </a:r>
            <a:r>
              <a:rPr lang="en-US" altLang="zh-TW" sz="1200" dirty="0">
                <a:latin typeface="標楷體" panose="03000509000000000000" pitchFamily="65" charset="-120"/>
                <a:ea typeface="標楷體" panose="03000509000000000000" pitchFamily="65" charset="-120"/>
              </a:rPr>
              <a:t>           C013</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桌上遊戲社</a:t>
            </a:r>
          </a:p>
          <a:p>
            <a:pPr marL="76200" indent="0">
              <a:buNone/>
            </a:pP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C004</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波希米亞西畫社</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C014</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原漾社</a:t>
            </a:r>
            <a:endParaRPr lang="en-US" altLang="zh-TW" sz="1200" dirty="0">
              <a:latin typeface="標楷體" panose="03000509000000000000" pitchFamily="65" charset="-120"/>
              <a:ea typeface="標楷體" panose="03000509000000000000" pitchFamily="65" charset="-120"/>
            </a:endParaRPr>
          </a:p>
          <a:p>
            <a:pPr marL="76200" indent="0">
              <a:buNone/>
            </a:pP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C005</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攝影研究社</a:t>
            </a:r>
            <a:r>
              <a:rPr lang="en-US" altLang="zh-TW" sz="1200" dirty="0">
                <a:latin typeface="標楷體" panose="03000509000000000000" pitchFamily="65" charset="-120"/>
                <a:ea typeface="標楷體" panose="03000509000000000000" pitchFamily="65" charset="-120"/>
              </a:rPr>
              <a:t>           C015</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僑生聯誼會</a:t>
            </a:r>
          </a:p>
          <a:p>
            <a:pPr marL="76200" indent="0">
              <a:buNone/>
            </a:pP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C006</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花藝社</a:t>
            </a:r>
            <a:r>
              <a:rPr lang="en-US" altLang="zh-TW" sz="1200" dirty="0">
                <a:latin typeface="標楷體" panose="03000509000000000000" pitchFamily="65" charset="-120"/>
                <a:ea typeface="標楷體" panose="03000509000000000000" pitchFamily="65" charset="-120"/>
              </a:rPr>
              <a:t>               C016</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高中校友聯誼會</a:t>
            </a:r>
          </a:p>
          <a:p>
            <a:pPr marL="76200" indent="0">
              <a:buNone/>
            </a:pP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C007</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動畫漫畫社</a:t>
            </a:r>
            <a:r>
              <a:rPr lang="en-US" altLang="zh-TW" sz="1200" dirty="0">
                <a:latin typeface="標楷體" panose="03000509000000000000" pitchFamily="65" charset="-120"/>
                <a:ea typeface="標楷體" panose="03000509000000000000" pitchFamily="65" charset="-120"/>
              </a:rPr>
              <a:t>           C017</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轉學生聯誼會</a:t>
            </a:r>
          </a:p>
          <a:p>
            <a:pPr marL="76200" indent="0">
              <a:buNone/>
            </a:pP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C008</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陶藝社</a:t>
            </a:r>
            <a:r>
              <a:rPr lang="en-US" altLang="zh-TW" sz="1200" dirty="0">
                <a:latin typeface="標楷體" panose="03000509000000000000" pitchFamily="65" charset="-120"/>
                <a:ea typeface="標楷體" panose="03000509000000000000" pitchFamily="65" charset="-120"/>
              </a:rPr>
              <a:t>               C018</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國際領航社</a:t>
            </a:r>
          </a:p>
          <a:p>
            <a:pPr marL="76200" indent="0">
              <a:buNone/>
            </a:pP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C009</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聲光工程社</a:t>
            </a:r>
            <a:r>
              <a:rPr lang="en-US" altLang="zh-TW" sz="1200" dirty="0">
                <a:latin typeface="標楷體" panose="03000509000000000000" pitchFamily="65" charset="-120"/>
                <a:ea typeface="標楷體" panose="03000509000000000000" pitchFamily="65" charset="-120"/>
              </a:rPr>
              <a:t>           C019   </a:t>
            </a:r>
            <a:r>
              <a:rPr lang="zh-TW" altLang="en-US" sz="1200" dirty="0">
                <a:latin typeface="標楷體" panose="03000509000000000000" pitchFamily="65" charset="-120"/>
                <a:ea typeface="標楷體" panose="03000509000000000000" pitchFamily="65" charset="-120"/>
              </a:rPr>
              <a:t>興二代社</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預</a:t>
            </a:r>
            <a:r>
              <a:rPr lang="en-US" altLang="zh-TW" sz="1200" dirty="0">
                <a:latin typeface="標楷體" panose="03000509000000000000" pitchFamily="65" charset="-120"/>
                <a:ea typeface="標楷體" panose="03000509000000000000" pitchFamily="65" charset="-120"/>
              </a:rPr>
              <a:t>)  </a:t>
            </a:r>
            <a:r>
              <a:rPr lang="zh-TW" altLang="en-US" sz="1200" dirty="0">
                <a:latin typeface="標楷體" panose="03000509000000000000" pitchFamily="65" charset="-120"/>
                <a:ea typeface="標楷體" panose="03000509000000000000" pitchFamily="65" charset="-120"/>
              </a:rPr>
              <a:t>    </a:t>
            </a:r>
            <a:endParaRPr lang="zh-TW" altLang="zh-TW" sz="1200" dirty="0">
              <a:latin typeface="標楷體" panose="03000509000000000000" pitchFamily="65" charset="-120"/>
              <a:ea typeface="標楷體" panose="03000509000000000000" pitchFamily="65" charset="-120"/>
            </a:endParaRPr>
          </a:p>
          <a:p>
            <a:pPr marL="76200" indent="0">
              <a:buNone/>
            </a:pP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C010</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辯言社</a:t>
            </a:r>
            <a:endParaRPr lang="zh-TW" altLang="en-US" sz="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66767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114</a:t>
            </a:r>
            <a:r>
              <a:rPr lang="zh-TW" altLang="en-US" sz="2600" dirty="0"/>
              <a:t>年社團</a:t>
            </a:r>
            <a:br>
              <a:rPr lang="en-US" altLang="zh-TW" sz="2600" dirty="0"/>
            </a:br>
            <a:r>
              <a:rPr lang="zh-TW" altLang="en-US" sz="2600" dirty="0"/>
              <a:t>評鑑分組</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5" name="Google Shape;423;p39">
            <a:extLst>
              <a:ext uri="{FF2B5EF4-FFF2-40B4-BE49-F238E27FC236}">
                <a16:creationId xmlns:a16="http://schemas.microsoft.com/office/drawing/2014/main" id="{AB51D8FE-016C-451F-A598-B036084DA06C}"/>
              </a:ext>
            </a:extLst>
          </p:cNvPr>
          <p:cNvSpPr txBox="1">
            <a:spLocks/>
          </p:cNvSpPr>
          <p:nvPr/>
        </p:nvSpPr>
        <p:spPr bwMode="auto">
          <a:xfrm>
            <a:off x="2481934" y="916176"/>
            <a:ext cx="7113618" cy="3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zh-TW" altLang="en-US" sz="2200" b="1" kern="0" dirty="0">
                <a:latin typeface="標楷體" panose="03000509000000000000" pitchFamily="65" charset="-120"/>
                <a:ea typeface="標楷體" panose="03000509000000000000" pitchFamily="65" charset="-120"/>
              </a:rPr>
              <a:t>學術性、宗教性 </a:t>
            </a:r>
            <a:r>
              <a:rPr lang="en-US" altLang="zh-TW" sz="2200" b="1" kern="0" dirty="0">
                <a:latin typeface="標楷體" panose="03000509000000000000" pitchFamily="65" charset="-120"/>
                <a:ea typeface="標楷體" panose="03000509000000000000" pitchFamily="65" charset="-120"/>
              </a:rPr>
              <a:t>D </a:t>
            </a:r>
            <a:r>
              <a:rPr lang="zh-TW" altLang="en-US" sz="2200" b="1" kern="0" dirty="0">
                <a:latin typeface="標楷體" panose="03000509000000000000" pitchFamily="65" charset="-120"/>
                <a:ea typeface="標楷體" panose="03000509000000000000" pitchFamily="65" charset="-120"/>
              </a:rPr>
              <a:t>組 </a:t>
            </a:r>
            <a:r>
              <a:rPr lang="en-US" altLang="zh-TW" sz="2200" b="1" kern="0" dirty="0">
                <a:latin typeface="標楷體" panose="03000509000000000000" pitchFamily="65" charset="-120"/>
                <a:ea typeface="標楷體" panose="03000509000000000000" pitchFamily="65" charset="-120"/>
              </a:rPr>
              <a:t>(19</a:t>
            </a:r>
            <a:r>
              <a:rPr lang="zh-TW" altLang="en-US" sz="2200" b="1" kern="0" dirty="0">
                <a:latin typeface="標楷體" panose="03000509000000000000" pitchFamily="65" charset="-120"/>
                <a:ea typeface="標楷體" panose="03000509000000000000" pitchFamily="65" charset="-120"/>
              </a:rPr>
              <a:t>個</a:t>
            </a:r>
            <a:r>
              <a:rPr lang="en-US" altLang="zh-TW" sz="2200" b="1" kern="0" dirty="0">
                <a:latin typeface="標楷體" panose="03000509000000000000" pitchFamily="65" charset="-120"/>
                <a:ea typeface="標楷體" panose="03000509000000000000" pitchFamily="65" charset="-120"/>
              </a:rPr>
              <a:t>)</a:t>
            </a:r>
          </a:p>
          <a:p>
            <a:pPr marL="76200" indent="0">
              <a:buFontTx/>
              <a:buNone/>
            </a:pPr>
            <a:r>
              <a:rPr lang="zh-TW" altLang="en-US" sz="1600" kern="0" dirty="0"/>
              <a:t>          </a:t>
            </a:r>
            <a:endParaRPr lang="zh-TW" altLang="en-US" sz="1600" kern="0" dirty="0">
              <a:solidFill>
                <a:srgbClr val="FF8700"/>
              </a:solidFill>
            </a:endParaRPr>
          </a:p>
        </p:txBody>
      </p:sp>
      <p:sp>
        <p:nvSpPr>
          <p:cNvPr id="7" name="文字方塊 6">
            <a:extLst>
              <a:ext uri="{FF2B5EF4-FFF2-40B4-BE49-F238E27FC236}">
                <a16:creationId xmlns:a16="http://schemas.microsoft.com/office/drawing/2014/main" id="{9C5108DC-A33A-4C74-99BB-9DADCE1F23D8}"/>
              </a:ext>
            </a:extLst>
          </p:cNvPr>
          <p:cNvSpPr txBox="1"/>
          <p:nvPr/>
        </p:nvSpPr>
        <p:spPr>
          <a:xfrm>
            <a:off x="2398955" y="1447693"/>
            <a:ext cx="4797910" cy="1969770"/>
          </a:xfrm>
          <a:prstGeom prst="rect">
            <a:avLst/>
          </a:prstGeom>
          <a:noFill/>
        </p:spPr>
        <p:txBody>
          <a:bodyPr wrap="square">
            <a:spAutoFit/>
          </a:bodyPr>
          <a:lstStyle/>
          <a:p>
            <a:r>
              <a:rPr lang="zh-TW" altLang="en-US" dirty="0"/>
              <a:t> </a:t>
            </a:r>
            <a:r>
              <a:rPr lang="en-US" altLang="zh-TW" sz="1200" dirty="0">
                <a:latin typeface="標楷體" panose="03000509000000000000" pitchFamily="65" charset="-120"/>
                <a:ea typeface="標楷體" panose="03000509000000000000" pitchFamily="65" charset="-120"/>
              </a:rPr>
              <a:t>D001   </a:t>
            </a:r>
            <a:r>
              <a:rPr lang="zh-TW" altLang="en-US" sz="1200" dirty="0">
                <a:latin typeface="標楷體" panose="03000509000000000000" pitchFamily="65" charset="-120"/>
                <a:ea typeface="標楷體" panose="03000509000000000000" pitchFamily="65" charset="-120"/>
              </a:rPr>
              <a:t>自然生態保育社       </a:t>
            </a:r>
            <a:r>
              <a:rPr lang="en-US" altLang="zh-TW" sz="1200" dirty="0">
                <a:latin typeface="標楷體" panose="03000509000000000000" pitchFamily="65" charset="-120"/>
                <a:ea typeface="標楷體" panose="03000509000000000000" pitchFamily="65" charset="-120"/>
              </a:rPr>
              <a:t>D011   </a:t>
            </a:r>
            <a:r>
              <a:rPr lang="zh-TW" altLang="en-US" sz="1200" dirty="0">
                <a:latin typeface="標楷體" panose="03000509000000000000" pitchFamily="65" charset="-120"/>
                <a:ea typeface="標楷體" panose="03000509000000000000" pitchFamily="65" charset="-120"/>
              </a:rPr>
              <a:t>中國醫藥研究社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D002   </a:t>
            </a:r>
            <a:r>
              <a:rPr lang="zh-TW" altLang="en-US" sz="1200" dirty="0">
                <a:latin typeface="標楷體" panose="03000509000000000000" pitchFamily="65" charset="-120"/>
                <a:ea typeface="標楷體" panose="03000509000000000000" pitchFamily="65" charset="-120"/>
              </a:rPr>
              <a:t>資訊科學研習社       </a:t>
            </a:r>
            <a:r>
              <a:rPr lang="en-US" altLang="zh-TW" sz="1200" dirty="0">
                <a:latin typeface="標楷體" panose="03000509000000000000" pitchFamily="65" charset="-120"/>
                <a:ea typeface="標楷體" panose="03000509000000000000" pitchFamily="65" charset="-120"/>
              </a:rPr>
              <a:t>D012   </a:t>
            </a:r>
            <a:r>
              <a:rPr lang="zh-TW" altLang="en-US" sz="1200" dirty="0">
                <a:latin typeface="標楷體" panose="03000509000000000000" pitchFamily="65" charset="-120"/>
                <a:ea typeface="標楷體" panose="03000509000000000000" pitchFamily="65" charset="-120"/>
              </a:rPr>
              <a:t>興大四健會</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D003   </a:t>
            </a:r>
            <a:r>
              <a:rPr lang="zh-TW" altLang="en-US" sz="1200" dirty="0">
                <a:latin typeface="標楷體" panose="03000509000000000000" pitchFamily="65" charset="-120"/>
                <a:ea typeface="標楷體" panose="03000509000000000000" pitchFamily="65" charset="-120"/>
              </a:rPr>
              <a:t>青年領袖社           </a:t>
            </a:r>
            <a:r>
              <a:rPr lang="en-US" altLang="zh-TW" sz="1200" dirty="0">
                <a:latin typeface="標楷體" panose="03000509000000000000" pitchFamily="65" charset="-120"/>
                <a:ea typeface="標楷體" panose="03000509000000000000" pitchFamily="65" charset="-120"/>
              </a:rPr>
              <a:t>D013</a:t>
            </a:r>
            <a:r>
              <a:rPr lang="zh-TW" altLang="en-US" sz="1200" dirty="0">
                <a:latin typeface="標楷體" panose="03000509000000000000" pitchFamily="65" charset="-120"/>
                <a:ea typeface="標楷體" panose="03000509000000000000" pitchFamily="65" charset="-120"/>
              </a:rPr>
              <a:t>   區塊鏈研究社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D004   </a:t>
            </a:r>
            <a:r>
              <a:rPr lang="zh-TW" altLang="en-US" sz="1200" dirty="0">
                <a:latin typeface="標楷體" panose="03000509000000000000" pitchFamily="65" charset="-120"/>
                <a:ea typeface="標楷體" panose="03000509000000000000" pitchFamily="65" charset="-120"/>
              </a:rPr>
              <a:t>機車研究社           </a:t>
            </a:r>
            <a:r>
              <a:rPr lang="en-US" altLang="zh-TW" sz="1200" dirty="0">
                <a:latin typeface="標楷體" panose="03000509000000000000" pitchFamily="65" charset="-120"/>
                <a:ea typeface="標楷體" panose="03000509000000000000" pitchFamily="65" charset="-120"/>
              </a:rPr>
              <a:t>D014</a:t>
            </a:r>
            <a:r>
              <a:rPr lang="zh-TW" altLang="en-US" sz="1200" dirty="0">
                <a:latin typeface="標楷體" panose="03000509000000000000" pitchFamily="65" charset="-120"/>
                <a:ea typeface="標楷體" panose="03000509000000000000" pitchFamily="65" charset="-120"/>
              </a:rPr>
              <a:t>   禪學社</a:t>
            </a:r>
            <a:endParaRPr lang="en-US" altLang="zh-TW" sz="1200" dirty="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 D005   </a:t>
            </a:r>
            <a:r>
              <a:rPr lang="zh-TW" altLang="en-US" sz="1200" dirty="0">
                <a:latin typeface="標楷體" panose="03000509000000000000" pitchFamily="65" charset="-120"/>
                <a:ea typeface="標楷體" panose="03000509000000000000" pitchFamily="65" charset="-120"/>
              </a:rPr>
              <a:t>國際農業服務團       </a:t>
            </a:r>
            <a:r>
              <a:rPr lang="en-US" altLang="zh-TW" sz="1200" dirty="0">
                <a:latin typeface="標楷體" panose="03000509000000000000" pitchFamily="65" charset="-120"/>
                <a:ea typeface="標楷體" panose="03000509000000000000" pitchFamily="65" charset="-120"/>
              </a:rPr>
              <a:t>D015  </a:t>
            </a:r>
            <a:r>
              <a:rPr lang="zh-TW" altLang="en-US" sz="1200" dirty="0">
                <a:latin typeface="標楷體" panose="03000509000000000000" pitchFamily="65" charset="-120"/>
                <a:ea typeface="標楷體" panose="03000509000000000000" pitchFamily="65" charset="-120"/>
              </a:rPr>
              <a:t> 智燈學社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D006</a:t>
            </a:r>
            <a:r>
              <a:rPr lang="zh-TW" altLang="en-US" sz="1200" dirty="0">
                <a:latin typeface="標楷體" panose="03000509000000000000" pitchFamily="65" charset="-120"/>
                <a:ea typeface="標楷體" panose="03000509000000000000" pitchFamily="65" charset="-120"/>
              </a:rPr>
              <a:t>   交通地理研究社       </a:t>
            </a:r>
            <a:r>
              <a:rPr lang="en-US" altLang="zh-TW" sz="1200" dirty="0">
                <a:latin typeface="標楷體" panose="03000509000000000000" pitchFamily="65" charset="-120"/>
                <a:ea typeface="標楷體" panose="03000509000000000000" pitchFamily="65" charset="-120"/>
              </a:rPr>
              <a:t>D016   </a:t>
            </a:r>
            <a:r>
              <a:rPr lang="zh-TW" altLang="en-US" sz="1200" dirty="0">
                <a:latin typeface="標楷體" panose="03000509000000000000" pitchFamily="65" charset="-120"/>
                <a:ea typeface="標楷體" panose="03000509000000000000" pitchFamily="65" charset="-120"/>
              </a:rPr>
              <a:t>聖經真理研究社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D007   </a:t>
            </a:r>
            <a:r>
              <a:rPr lang="zh-TW" altLang="en-US" sz="1200" dirty="0">
                <a:latin typeface="標楷體" panose="03000509000000000000" pitchFamily="65" charset="-120"/>
                <a:ea typeface="標楷體" panose="03000509000000000000" pitchFamily="65" charset="-120"/>
              </a:rPr>
              <a:t>國際經濟商管社       </a:t>
            </a:r>
            <a:r>
              <a:rPr lang="en-US" altLang="zh-TW" sz="1200" dirty="0">
                <a:latin typeface="標楷體" panose="03000509000000000000" pitchFamily="65" charset="-120"/>
                <a:ea typeface="標楷體" panose="03000509000000000000" pitchFamily="65" charset="-120"/>
              </a:rPr>
              <a:t>D017   </a:t>
            </a:r>
            <a:r>
              <a:rPr lang="zh-TW" altLang="en-US" sz="1200" dirty="0">
                <a:latin typeface="標楷體" panose="03000509000000000000" pitchFamily="65" charset="-120"/>
                <a:ea typeface="標楷體" panose="03000509000000000000" pitchFamily="65" charset="-120"/>
              </a:rPr>
              <a:t>禪悅社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D008   </a:t>
            </a:r>
            <a:r>
              <a:rPr lang="zh-TW" altLang="en-US" sz="1200" dirty="0">
                <a:latin typeface="標楷體" panose="03000509000000000000" pitchFamily="65" charset="-120"/>
                <a:ea typeface="標楷體" panose="03000509000000000000" pitchFamily="65" charset="-120"/>
              </a:rPr>
              <a:t>圍棋社               </a:t>
            </a:r>
            <a:r>
              <a:rPr lang="en-US" altLang="zh-TW" sz="1200" dirty="0">
                <a:latin typeface="標楷體" panose="03000509000000000000" pitchFamily="65" charset="-120"/>
                <a:ea typeface="標楷體" panose="03000509000000000000" pitchFamily="65" charset="-120"/>
              </a:rPr>
              <a:t>D018   </a:t>
            </a:r>
            <a:r>
              <a:rPr lang="zh-TW" altLang="en-US" sz="1200" dirty="0">
                <a:latin typeface="標楷體" panose="03000509000000000000" pitchFamily="65" charset="-120"/>
                <a:ea typeface="標楷體" panose="03000509000000000000" pitchFamily="65" charset="-120"/>
              </a:rPr>
              <a:t>智海學社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D009   </a:t>
            </a:r>
            <a:r>
              <a:rPr lang="zh-TW" altLang="en-US" sz="1200" dirty="0">
                <a:latin typeface="標楷體" panose="03000509000000000000" pitchFamily="65" charset="-120"/>
                <a:ea typeface="標楷體" panose="03000509000000000000" pitchFamily="65" charset="-120"/>
              </a:rPr>
              <a:t>閱讀推廣社           </a:t>
            </a:r>
            <a:r>
              <a:rPr lang="en-US" altLang="zh-TW" sz="1200" dirty="0">
                <a:latin typeface="標楷體" panose="03000509000000000000" pitchFamily="65" charset="-120"/>
                <a:ea typeface="標楷體" panose="03000509000000000000" pitchFamily="65" charset="-120"/>
              </a:rPr>
              <a:t>D019</a:t>
            </a:r>
            <a:r>
              <a:rPr lang="zh-TW" altLang="en-US" sz="1200" dirty="0">
                <a:latin typeface="標楷體" panose="03000509000000000000" pitchFamily="65" charset="-120"/>
                <a:ea typeface="標楷體" panose="03000509000000000000" pitchFamily="65" charset="-120"/>
              </a:rPr>
              <a:t>   金融科技社</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預</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D010   </a:t>
            </a:r>
            <a:r>
              <a:rPr lang="zh-TW" altLang="en-US" sz="1200" dirty="0">
                <a:latin typeface="標楷體" panose="03000509000000000000" pitchFamily="65" charset="-120"/>
                <a:ea typeface="標楷體" panose="03000509000000000000" pitchFamily="65" charset="-120"/>
              </a:rPr>
              <a:t>中興詩社</a:t>
            </a:r>
          </a:p>
        </p:txBody>
      </p:sp>
    </p:spTree>
    <p:extLst>
      <p:ext uri="{BB962C8B-B14F-4D97-AF65-F5344CB8AC3E}">
        <p14:creationId xmlns:p14="http://schemas.microsoft.com/office/powerpoint/2010/main" val="387909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98033" y="541179"/>
            <a:ext cx="2004578"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3000" dirty="0">
                <a:latin typeface="標楷體" panose="03000509000000000000" pitchFamily="65" charset="-120"/>
                <a:ea typeface="標楷體" panose="03000509000000000000" pitchFamily="65" charset="-120"/>
              </a:rPr>
              <a:t>評鑑對象</a:t>
            </a:r>
            <a:endParaRPr sz="3000" dirty="0">
              <a:latin typeface="標楷體" panose="03000509000000000000" pitchFamily="65" charset="-120"/>
              <a:ea typeface="標楷體" panose="03000509000000000000" pitchFamily="65" charset="-120"/>
            </a:endParaRPr>
          </a:p>
        </p:txBody>
      </p:sp>
      <p:sp>
        <p:nvSpPr>
          <p:cNvPr id="105" name="Google Shape;105;p17"/>
          <p:cNvSpPr txBox="1"/>
          <p:nvPr/>
        </p:nvSpPr>
        <p:spPr>
          <a:xfrm>
            <a:off x="2574733" y="1246096"/>
            <a:ext cx="5073954" cy="2906355"/>
          </a:xfrm>
          <a:prstGeom prst="rect">
            <a:avLst/>
          </a:prstGeom>
          <a:noFill/>
          <a:ln>
            <a:noFill/>
          </a:ln>
        </p:spPr>
        <p:txBody>
          <a:bodyPr spcFirstLastPara="1" wrap="square" lIns="91425" tIns="91425" rIns="91425" bIns="91425" anchor="t" anchorCtr="0">
            <a:noAutofit/>
          </a:bodyPr>
          <a:lstStyle/>
          <a:p>
            <a:pPr marL="0" indent="0" eaLnBrk="1" hangingPunct="1">
              <a:lnSpc>
                <a:spcPct val="150000"/>
              </a:lnSpc>
              <a:buNone/>
            </a:pPr>
            <a:r>
              <a:rPr lang="zh-TW" altLang="en-US" sz="2600" dirty="0">
                <a:latin typeface="標楷體" panose="03000509000000000000" pitchFamily="65" charset="-120"/>
                <a:ea typeface="標楷體" panose="03000509000000000000" pitchFamily="65" charset="-120"/>
              </a:rPr>
              <a:t>凡經本校核准成立一學年度（含）以上之學生系學會及社團，均須參加評鑑。</a:t>
            </a:r>
            <a:endParaRPr lang="en-US" altLang="zh-TW" sz="2600" dirty="0">
              <a:latin typeface="標楷體" panose="03000509000000000000" pitchFamily="65" charset="-120"/>
              <a:ea typeface="標楷體" panose="03000509000000000000" pitchFamily="65" charset="-120"/>
            </a:endParaRPr>
          </a:p>
          <a:p>
            <a:pPr marL="0" indent="0" eaLnBrk="1" hangingPunct="1">
              <a:lnSpc>
                <a:spcPct val="150000"/>
              </a:lnSpc>
              <a:buNone/>
            </a:pP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預備性社團可參加但不列入評比</a:t>
            </a:r>
            <a:r>
              <a:rPr lang="en-US" altLang="zh-TW" sz="2600" dirty="0">
                <a:latin typeface="標楷體" panose="03000509000000000000" pitchFamily="65" charset="-120"/>
                <a:ea typeface="標楷體" panose="03000509000000000000" pitchFamily="65" charset="-120"/>
              </a:rPr>
              <a:t>)</a:t>
            </a:r>
          </a:p>
        </p:txBody>
      </p:sp>
      <p:sp>
        <p:nvSpPr>
          <p:cNvPr id="106" name="Google Shape;106;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001424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114</a:t>
            </a:r>
            <a:r>
              <a:rPr lang="zh-TW" altLang="en-US" sz="2600" dirty="0"/>
              <a:t>年社團</a:t>
            </a:r>
            <a:br>
              <a:rPr lang="en-US" altLang="zh-TW" sz="2600" dirty="0"/>
            </a:br>
            <a:r>
              <a:rPr lang="zh-TW" altLang="en-US" sz="2600" dirty="0"/>
              <a:t>評鑑分組</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5" name="Google Shape;423;p39">
            <a:extLst>
              <a:ext uri="{FF2B5EF4-FFF2-40B4-BE49-F238E27FC236}">
                <a16:creationId xmlns:a16="http://schemas.microsoft.com/office/drawing/2014/main" id="{AB51D8FE-016C-451F-A598-B036084DA06C}"/>
              </a:ext>
            </a:extLst>
          </p:cNvPr>
          <p:cNvSpPr txBox="1">
            <a:spLocks/>
          </p:cNvSpPr>
          <p:nvPr/>
        </p:nvSpPr>
        <p:spPr bwMode="auto">
          <a:xfrm>
            <a:off x="2481934" y="916176"/>
            <a:ext cx="7113618" cy="3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zh-TW" altLang="en-US" sz="2200" b="1" kern="0" dirty="0">
                <a:latin typeface="標楷體" panose="03000509000000000000" pitchFamily="65" charset="-120"/>
                <a:ea typeface="標楷體" panose="03000509000000000000" pitchFamily="65" charset="-120"/>
              </a:rPr>
              <a:t>服務性、宗教性 </a:t>
            </a:r>
            <a:r>
              <a:rPr lang="en-US" altLang="zh-TW" sz="2200" b="1" kern="0" dirty="0">
                <a:latin typeface="標楷體" panose="03000509000000000000" pitchFamily="65" charset="-120"/>
                <a:ea typeface="標楷體" panose="03000509000000000000" pitchFamily="65" charset="-120"/>
              </a:rPr>
              <a:t>E</a:t>
            </a:r>
            <a:r>
              <a:rPr lang="zh-TW" altLang="en-US" sz="2200" b="1" kern="0" dirty="0">
                <a:latin typeface="標楷體" panose="03000509000000000000" pitchFamily="65" charset="-120"/>
                <a:ea typeface="標楷體" panose="03000509000000000000" pitchFamily="65" charset="-120"/>
              </a:rPr>
              <a:t> 組 </a:t>
            </a:r>
            <a:r>
              <a:rPr lang="en-US" altLang="zh-TW" sz="2200" b="1" kern="0" dirty="0">
                <a:latin typeface="標楷體" panose="03000509000000000000" pitchFamily="65" charset="-120"/>
                <a:ea typeface="標楷體" panose="03000509000000000000" pitchFamily="65" charset="-120"/>
              </a:rPr>
              <a:t>(17</a:t>
            </a:r>
            <a:r>
              <a:rPr lang="zh-TW" altLang="en-US" sz="2200" b="1" kern="0" dirty="0">
                <a:latin typeface="標楷體" panose="03000509000000000000" pitchFamily="65" charset="-120"/>
                <a:ea typeface="標楷體" panose="03000509000000000000" pitchFamily="65" charset="-120"/>
              </a:rPr>
              <a:t>個</a:t>
            </a:r>
            <a:r>
              <a:rPr lang="en-US" altLang="zh-TW" sz="2200" b="1" kern="0" dirty="0">
                <a:latin typeface="標楷體" panose="03000509000000000000" pitchFamily="65" charset="-120"/>
                <a:ea typeface="標楷體" panose="03000509000000000000" pitchFamily="65" charset="-120"/>
              </a:rPr>
              <a:t>)</a:t>
            </a:r>
          </a:p>
          <a:p>
            <a:pPr marL="76200" indent="0">
              <a:buFontTx/>
              <a:buNone/>
            </a:pPr>
            <a:r>
              <a:rPr lang="zh-TW" altLang="en-US" sz="1600" kern="0" dirty="0"/>
              <a:t>          </a:t>
            </a:r>
            <a:endParaRPr lang="zh-TW" altLang="en-US" sz="1600" kern="0" dirty="0">
              <a:solidFill>
                <a:srgbClr val="FF8700"/>
              </a:solidFill>
            </a:endParaRPr>
          </a:p>
        </p:txBody>
      </p:sp>
      <p:sp>
        <p:nvSpPr>
          <p:cNvPr id="8" name="文字方塊 7">
            <a:extLst>
              <a:ext uri="{FF2B5EF4-FFF2-40B4-BE49-F238E27FC236}">
                <a16:creationId xmlns:a16="http://schemas.microsoft.com/office/drawing/2014/main" id="{2D639AF3-E960-4E9A-BE12-C3C9FFE96C8D}"/>
              </a:ext>
            </a:extLst>
          </p:cNvPr>
          <p:cNvSpPr txBox="1"/>
          <p:nvPr/>
        </p:nvSpPr>
        <p:spPr>
          <a:xfrm>
            <a:off x="2398955" y="1339971"/>
            <a:ext cx="4797910" cy="1969770"/>
          </a:xfrm>
          <a:prstGeom prst="rect">
            <a:avLst/>
          </a:prstGeom>
          <a:noFill/>
        </p:spPr>
        <p:txBody>
          <a:bodyPr wrap="square">
            <a:spAutoFit/>
          </a:bodyPr>
          <a:lstStyle/>
          <a:p>
            <a:r>
              <a:rPr lang="zh-TW" altLang="en-US" dirty="0"/>
              <a:t>  </a:t>
            </a:r>
            <a:r>
              <a:rPr lang="en-US" altLang="zh-TW" sz="1200" dirty="0">
                <a:latin typeface="標楷體" panose="03000509000000000000" pitchFamily="65" charset="-120"/>
                <a:ea typeface="標楷體" panose="03000509000000000000" pitchFamily="65" charset="-120"/>
              </a:rPr>
              <a:t>E001   </a:t>
            </a:r>
            <a:r>
              <a:rPr lang="zh-TW" altLang="en-US" sz="1200" dirty="0">
                <a:latin typeface="標楷體" panose="03000509000000000000" pitchFamily="65" charset="-120"/>
                <a:ea typeface="標楷體" panose="03000509000000000000" pitchFamily="65" charset="-120"/>
              </a:rPr>
              <a:t>羅浮童軍團              </a:t>
            </a:r>
            <a:r>
              <a:rPr lang="en-US" altLang="zh-TW" sz="1200" dirty="0">
                <a:latin typeface="標楷體" panose="03000509000000000000" pitchFamily="65" charset="-120"/>
                <a:ea typeface="標楷體" panose="03000509000000000000" pitchFamily="65" charset="-120"/>
              </a:rPr>
              <a:t>E011</a:t>
            </a:r>
            <a:r>
              <a:rPr lang="zh-TW" altLang="en-US" sz="1200" dirty="0">
                <a:latin typeface="標楷體" panose="03000509000000000000" pitchFamily="65" charset="-120"/>
                <a:ea typeface="標楷體" panose="03000509000000000000" pitchFamily="65" charset="-120"/>
              </a:rPr>
              <a:t>   兒少教學新創服務社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E002   </a:t>
            </a:r>
            <a:r>
              <a:rPr lang="zh-TW" altLang="en-US" sz="1200" dirty="0">
                <a:latin typeface="標楷體" panose="03000509000000000000" pitchFamily="65" charset="-120"/>
                <a:ea typeface="標楷體" panose="03000509000000000000" pitchFamily="65" charset="-120"/>
              </a:rPr>
              <a:t>基層文化服務社          </a:t>
            </a:r>
            <a:r>
              <a:rPr lang="en-US" altLang="zh-TW" sz="1200" dirty="0">
                <a:latin typeface="標楷體" panose="03000509000000000000" pitchFamily="65" charset="-120"/>
                <a:ea typeface="標楷體" panose="03000509000000000000" pitchFamily="65" charset="-120"/>
              </a:rPr>
              <a:t>E012</a:t>
            </a:r>
            <a:r>
              <a:rPr lang="zh-TW" altLang="en-US" sz="1200" dirty="0">
                <a:latin typeface="標楷體" panose="03000509000000000000" pitchFamily="65" charset="-120"/>
                <a:ea typeface="標楷體" panose="03000509000000000000" pitchFamily="65" charset="-120"/>
              </a:rPr>
              <a:t>   學園團契社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E003   </a:t>
            </a:r>
            <a:r>
              <a:rPr lang="zh-TW" altLang="en-US" sz="1200" dirty="0">
                <a:latin typeface="標楷體" panose="03000509000000000000" pitchFamily="65" charset="-120"/>
                <a:ea typeface="標楷體" panose="03000509000000000000" pitchFamily="65" charset="-120"/>
              </a:rPr>
              <a:t>家教服務社              </a:t>
            </a:r>
            <a:r>
              <a:rPr lang="en-US" altLang="zh-TW" sz="1200" dirty="0">
                <a:latin typeface="標楷體" panose="03000509000000000000" pitchFamily="65" charset="-120"/>
                <a:ea typeface="標楷體" panose="03000509000000000000" pitchFamily="65" charset="-120"/>
              </a:rPr>
              <a:t>E013   </a:t>
            </a:r>
            <a:r>
              <a:rPr lang="zh-TW" altLang="en-US" sz="1200" dirty="0">
                <a:latin typeface="標楷體" panose="03000509000000000000" pitchFamily="65" charset="-120"/>
                <a:ea typeface="標楷體" panose="03000509000000000000" pitchFamily="65" charset="-120"/>
              </a:rPr>
              <a:t>法輪大法社  </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E004   </a:t>
            </a:r>
            <a:r>
              <a:rPr lang="zh-TW" altLang="en-US" sz="1200" dirty="0">
                <a:latin typeface="標楷體" panose="03000509000000000000" pitchFamily="65" charset="-120"/>
                <a:ea typeface="標楷體" panose="03000509000000000000" pitchFamily="65" charset="-120"/>
              </a:rPr>
              <a:t>文化藝術推廣服務社      </a:t>
            </a:r>
            <a:r>
              <a:rPr lang="en-US" altLang="zh-TW" sz="1200" dirty="0">
                <a:latin typeface="標楷體" panose="03000509000000000000" pitchFamily="65" charset="-120"/>
                <a:ea typeface="標楷體" panose="03000509000000000000" pitchFamily="65" charset="-120"/>
              </a:rPr>
              <a:t>E014   </a:t>
            </a:r>
            <a:r>
              <a:rPr lang="zh-TW" altLang="en-US" sz="1200" dirty="0">
                <a:latin typeface="標楷體" panose="03000509000000000000" pitchFamily="65" charset="-120"/>
                <a:ea typeface="標楷體" panose="03000509000000000000" pitchFamily="65" charset="-120"/>
              </a:rPr>
              <a:t>福智青年社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E005   </a:t>
            </a:r>
            <a:r>
              <a:rPr lang="zh-TW" altLang="en-US" sz="1200" dirty="0">
                <a:latin typeface="標楷體" panose="03000509000000000000" pitchFamily="65" charset="-120"/>
                <a:ea typeface="標楷體" panose="03000509000000000000" pitchFamily="65" charset="-120"/>
              </a:rPr>
              <a:t>崇德青年社              </a:t>
            </a:r>
            <a:r>
              <a:rPr lang="en-US" altLang="zh-TW" sz="1200" dirty="0">
                <a:latin typeface="標楷體" panose="03000509000000000000" pitchFamily="65" charset="-120"/>
                <a:ea typeface="標楷體" panose="03000509000000000000" pitchFamily="65" charset="-120"/>
              </a:rPr>
              <a:t>E015   </a:t>
            </a:r>
            <a:r>
              <a:rPr lang="zh-TW" altLang="en-US" sz="1200" dirty="0">
                <a:latin typeface="標楷體" panose="03000509000000000000" pitchFamily="65" charset="-120"/>
                <a:ea typeface="標楷體" panose="03000509000000000000" pitchFamily="65" charset="-120"/>
              </a:rPr>
              <a:t>大悲法藏佛學社 </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E006   </a:t>
            </a:r>
            <a:r>
              <a:rPr lang="zh-TW" altLang="en-US" sz="1200" dirty="0">
                <a:latin typeface="標楷體" panose="03000509000000000000" pitchFamily="65" charset="-120"/>
                <a:ea typeface="標楷體" panose="03000509000000000000" pitchFamily="65" charset="-120"/>
              </a:rPr>
              <a:t>蝴蝶蘭儀禮大使團        </a:t>
            </a:r>
            <a:r>
              <a:rPr lang="en-US" altLang="zh-TW" sz="1200" dirty="0">
                <a:latin typeface="標楷體" panose="03000509000000000000" pitchFamily="65" charset="-120"/>
                <a:ea typeface="標楷體" panose="03000509000000000000" pitchFamily="65" charset="-120"/>
              </a:rPr>
              <a:t>E016   </a:t>
            </a:r>
            <a:r>
              <a:rPr lang="zh-TW" altLang="en-US" sz="1200" dirty="0">
                <a:latin typeface="標楷體" panose="03000509000000000000" pitchFamily="65" charset="-120"/>
                <a:ea typeface="標楷體" panose="03000509000000000000" pitchFamily="65" charset="-120"/>
              </a:rPr>
              <a:t>信望愛社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E007   </a:t>
            </a:r>
            <a:r>
              <a:rPr lang="zh-TW" altLang="en-US" sz="1200" dirty="0">
                <a:latin typeface="標楷體" panose="03000509000000000000" pitchFamily="65" charset="-120"/>
                <a:ea typeface="標楷體" panose="03000509000000000000" pitchFamily="65" charset="-120"/>
              </a:rPr>
              <a:t>關懷生命社              </a:t>
            </a:r>
            <a:r>
              <a:rPr lang="en-US" altLang="zh-TW" sz="1200" dirty="0">
                <a:latin typeface="標楷體" panose="03000509000000000000" pitchFamily="65" charset="-120"/>
                <a:ea typeface="標楷體" panose="03000509000000000000" pitchFamily="65" charset="-120"/>
              </a:rPr>
              <a:t>E017</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ESC</a:t>
            </a:r>
            <a:r>
              <a:rPr lang="zh-TW" altLang="en-US" sz="1200" dirty="0">
                <a:latin typeface="標楷體" panose="03000509000000000000" pitchFamily="65" charset="-120"/>
                <a:ea typeface="標楷體" panose="03000509000000000000" pitchFamily="65" charset="-120"/>
              </a:rPr>
              <a:t>探索社</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預</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E008</a:t>
            </a:r>
            <a:r>
              <a:rPr lang="zh-TW" altLang="en-US" sz="1200" dirty="0">
                <a:latin typeface="標楷體" panose="03000509000000000000" pitchFamily="65" charset="-120"/>
                <a:ea typeface="標楷體" panose="03000509000000000000" pitchFamily="65" charset="-120"/>
              </a:rPr>
              <a:t>   康樂服務社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E009   </a:t>
            </a:r>
            <a:r>
              <a:rPr lang="zh-TW" altLang="en-US" sz="1200" dirty="0">
                <a:latin typeface="標楷體" panose="03000509000000000000" pitchFamily="65" charset="-120"/>
                <a:ea typeface="標楷體" panose="03000509000000000000" pitchFamily="65" charset="-120"/>
              </a:rPr>
              <a:t>國際志工服務社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E010   </a:t>
            </a:r>
            <a:r>
              <a:rPr lang="zh-TW" altLang="en-US" sz="1200" dirty="0">
                <a:latin typeface="標楷體" panose="03000509000000000000" pitchFamily="65" charset="-120"/>
                <a:ea typeface="標楷體" panose="03000509000000000000" pitchFamily="65" charset="-120"/>
              </a:rPr>
              <a:t>蒲公英社</a:t>
            </a:r>
          </a:p>
        </p:txBody>
      </p:sp>
    </p:spTree>
    <p:extLst>
      <p:ext uri="{BB962C8B-B14F-4D97-AF65-F5344CB8AC3E}">
        <p14:creationId xmlns:p14="http://schemas.microsoft.com/office/powerpoint/2010/main" val="1388869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114</a:t>
            </a:r>
            <a:r>
              <a:rPr lang="zh-TW" altLang="en-US" sz="2600" dirty="0"/>
              <a:t>年社團</a:t>
            </a:r>
            <a:br>
              <a:rPr lang="en-US" altLang="zh-TW" sz="2600" dirty="0"/>
            </a:br>
            <a:r>
              <a:rPr lang="zh-TW" altLang="en-US" sz="2600" dirty="0"/>
              <a:t>評鑑分組</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5" name="Google Shape;423;p39">
            <a:extLst>
              <a:ext uri="{FF2B5EF4-FFF2-40B4-BE49-F238E27FC236}">
                <a16:creationId xmlns:a16="http://schemas.microsoft.com/office/drawing/2014/main" id="{AB51D8FE-016C-451F-A598-B036084DA06C}"/>
              </a:ext>
            </a:extLst>
          </p:cNvPr>
          <p:cNvSpPr txBox="1">
            <a:spLocks/>
          </p:cNvSpPr>
          <p:nvPr/>
        </p:nvSpPr>
        <p:spPr bwMode="auto">
          <a:xfrm>
            <a:off x="2481934" y="916176"/>
            <a:ext cx="7113618" cy="3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zh-TW" altLang="en-US" sz="2200" b="1" kern="0" dirty="0">
                <a:latin typeface="標楷體" panose="03000509000000000000" pitchFamily="65" charset="-120"/>
                <a:ea typeface="標楷體" panose="03000509000000000000" pitchFamily="65" charset="-120"/>
              </a:rPr>
              <a:t>體育性 </a:t>
            </a:r>
            <a:r>
              <a:rPr lang="en-US" altLang="zh-TW" sz="2200" b="1" kern="0" dirty="0">
                <a:latin typeface="標楷體" panose="03000509000000000000" pitchFamily="65" charset="-120"/>
                <a:ea typeface="標楷體" panose="03000509000000000000" pitchFamily="65" charset="-120"/>
              </a:rPr>
              <a:t>F </a:t>
            </a:r>
            <a:r>
              <a:rPr lang="zh-TW" altLang="en-US" sz="2200" b="1" kern="0" dirty="0">
                <a:latin typeface="標楷體" panose="03000509000000000000" pitchFamily="65" charset="-120"/>
                <a:ea typeface="標楷體" panose="03000509000000000000" pitchFamily="65" charset="-120"/>
              </a:rPr>
              <a:t>組 </a:t>
            </a:r>
            <a:r>
              <a:rPr lang="en-US" altLang="zh-TW" sz="2200" b="1" kern="0" dirty="0">
                <a:latin typeface="標楷體" panose="03000509000000000000" pitchFamily="65" charset="-120"/>
                <a:ea typeface="標楷體" panose="03000509000000000000" pitchFamily="65" charset="-120"/>
              </a:rPr>
              <a:t>(20</a:t>
            </a:r>
            <a:r>
              <a:rPr lang="zh-TW" altLang="en-US" sz="2200" b="1" kern="0" dirty="0">
                <a:latin typeface="標楷體" panose="03000509000000000000" pitchFamily="65" charset="-120"/>
                <a:ea typeface="標楷體" panose="03000509000000000000" pitchFamily="65" charset="-120"/>
              </a:rPr>
              <a:t>個</a:t>
            </a:r>
            <a:r>
              <a:rPr lang="en-US" altLang="zh-TW" sz="2200" b="1" kern="0" dirty="0">
                <a:latin typeface="標楷體" panose="03000509000000000000" pitchFamily="65" charset="-120"/>
                <a:ea typeface="標楷體" panose="03000509000000000000" pitchFamily="65" charset="-120"/>
              </a:rPr>
              <a:t>)</a:t>
            </a:r>
          </a:p>
          <a:p>
            <a:pPr marL="76200" indent="0">
              <a:buFontTx/>
              <a:buNone/>
            </a:pPr>
            <a:r>
              <a:rPr lang="zh-TW" altLang="en-US" sz="1600" kern="0" dirty="0"/>
              <a:t>          </a:t>
            </a:r>
            <a:endParaRPr lang="zh-TW" altLang="en-US" sz="1600" kern="0" dirty="0">
              <a:solidFill>
                <a:srgbClr val="FF8700"/>
              </a:solidFill>
            </a:endParaRPr>
          </a:p>
        </p:txBody>
      </p:sp>
      <p:sp>
        <p:nvSpPr>
          <p:cNvPr id="7" name="文字方塊 6">
            <a:extLst>
              <a:ext uri="{FF2B5EF4-FFF2-40B4-BE49-F238E27FC236}">
                <a16:creationId xmlns:a16="http://schemas.microsoft.com/office/drawing/2014/main" id="{5DE71FCD-3604-430E-8B03-5923EBC14B41}"/>
              </a:ext>
            </a:extLst>
          </p:cNvPr>
          <p:cNvSpPr txBox="1"/>
          <p:nvPr/>
        </p:nvSpPr>
        <p:spPr>
          <a:xfrm>
            <a:off x="2398954" y="1398579"/>
            <a:ext cx="4797910" cy="2067233"/>
          </a:xfrm>
          <a:prstGeom prst="rect">
            <a:avLst/>
          </a:prstGeom>
          <a:noFill/>
        </p:spPr>
        <p:txBody>
          <a:bodyPr wrap="square">
            <a:spAutoFit/>
          </a:bodyPr>
          <a:lstStyle/>
          <a:p>
            <a:pPr marL="76200" indent="0">
              <a:lnSpc>
                <a:spcPts val="1440"/>
              </a:lnSpc>
              <a:buNone/>
            </a:pPr>
            <a:r>
              <a:rPr lang="en-US" altLang="zh-TW" sz="1200" dirty="0">
                <a:latin typeface="標楷體" panose="03000509000000000000" pitchFamily="65" charset="-120"/>
                <a:ea typeface="標楷體" panose="03000509000000000000" pitchFamily="65" charset="-120"/>
              </a:rPr>
              <a:t>F001</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登山社</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F011</a:t>
            </a:r>
            <a:r>
              <a:rPr lang="zh-TW" altLang="en-US" sz="1200" dirty="0">
                <a:latin typeface="標楷體" panose="03000509000000000000" pitchFamily="65" charset="-120"/>
                <a:ea typeface="標楷體" panose="03000509000000000000" pitchFamily="65" charset="-120"/>
              </a:rPr>
              <a:t>   軍事模擬研究社</a:t>
            </a:r>
            <a:endParaRPr lang="zh-TW" altLang="zh-TW" sz="1200" dirty="0">
              <a:latin typeface="標楷體" panose="03000509000000000000" pitchFamily="65" charset="-120"/>
              <a:ea typeface="標楷體" panose="03000509000000000000" pitchFamily="65" charset="-120"/>
            </a:endParaRPr>
          </a:p>
          <a:p>
            <a:pPr marL="76200" indent="0">
              <a:lnSpc>
                <a:spcPts val="1440"/>
              </a:lnSpc>
              <a:buNone/>
            </a:pPr>
            <a:r>
              <a:rPr lang="en-US" altLang="zh-TW" sz="1200" dirty="0">
                <a:latin typeface="標楷體" panose="03000509000000000000" pitchFamily="65" charset="-120"/>
                <a:ea typeface="標楷體" panose="03000509000000000000" pitchFamily="65" charset="-120"/>
              </a:rPr>
              <a:t>F002</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跆拳道社</a:t>
            </a:r>
            <a:r>
              <a:rPr lang="en-US" altLang="zh-TW" sz="1200" dirty="0">
                <a:latin typeface="標楷體" panose="03000509000000000000" pitchFamily="65" charset="-120"/>
                <a:ea typeface="標楷體" panose="03000509000000000000" pitchFamily="65" charset="-120"/>
              </a:rPr>
              <a:t>           F012</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太極拳社</a:t>
            </a:r>
          </a:p>
          <a:p>
            <a:pPr marL="76200" indent="0">
              <a:lnSpc>
                <a:spcPts val="1440"/>
              </a:lnSpc>
              <a:buNone/>
            </a:pPr>
            <a:r>
              <a:rPr lang="en-US" altLang="zh-TW" sz="1200" dirty="0">
                <a:latin typeface="標楷體" panose="03000509000000000000" pitchFamily="65" charset="-120"/>
                <a:ea typeface="標楷體" panose="03000509000000000000" pitchFamily="65" charset="-120"/>
              </a:rPr>
              <a:t>F003</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空手道社</a:t>
            </a:r>
            <a:r>
              <a:rPr lang="en-US" altLang="zh-TW" sz="1200" dirty="0">
                <a:latin typeface="標楷體" panose="03000509000000000000" pitchFamily="65" charset="-120"/>
                <a:ea typeface="標楷體" panose="03000509000000000000" pitchFamily="65" charset="-120"/>
              </a:rPr>
              <a:t>           F013</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拳擊散打社</a:t>
            </a:r>
          </a:p>
          <a:p>
            <a:pPr marL="76200" indent="0">
              <a:lnSpc>
                <a:spcPts val="1440"/>
              </a:lnSpc>
              <a:buNone/>
            </a:pPr>
            <a:r>
              <a:rPr lang="en-US" altLang="zh-TW" sz="1200" dirty="0">
                <a:latin typeface="標楷體" panose="03000509000000000000" pitchFamily="65" charset="-120"/>
                <a:ea typeface="標楷體" panose="03000509000000000000" pitchFamily="65" charset="-120"/>
              </a:rPr>
              <a:t>F004</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劍道社</a:t>
            </a:r>
            <a:r>
              <a:rPr lang="en-US" altLang="zh-TW" sz="1200" dirty="0">
                <a:latin typeface="標楷體" panose="03000509000000000000" pitchFamily="65" charset="-120"/>
                <a:ea typeface="標楷體" panose="03000509000000000000" pitchFamily="65" charset="-120"/>
              </a:rPr>
              <a:t>         </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  F014</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籃球研究社</a:t>
            </a:r>
          </a:p>
          <a:p>
            <a:pPr marL="76200" indent="0">
              <a:lnSpc>
                <a:spcPts val="1440"/>
              </a:lnSpc>
              <a:buNone/>
            </a:pPr>
            <a:r>
              <a:rPr lang="en-US" altLang="zh-TW" sz="1200" dirty="0">
                <a:latin typeface="標楷體" panose="03000509000000000000" pitchFamily="65" charset="-120"/>
                <a:ea typeface="標楷體" panose="03000509000000000000" pitchFamily="65" charset="-120"/>
              </a:rPr>
              <a:t>F005</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自由車社</a:t>
            </a:r>
            <a:r>
              <a:rPr lang="en-US" altLang="zh-TW" sz="1200" dirty="0">
                <a:latin typeface="標楷體" panose="03000509000000000000" pitchFamily="65" charset="-120"/>
                <a:ea typeface="標楷體" panose="03000509000000000000" pitchFamily="65" charset="-120"/>
              </a:rPr>
              <a:t>           F015</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競技啦啦隊社</a:t>
            </a:r>
          </a:p>
          <a:p>
            <a:pPr marL="76200" indent="0">
              <a:lnSpc>
                <a:spcPts val="1440"/>
              </a:lnSpc>
              <a:buNone/>
            </a:pPr>
            <a:r>
              <a:rPr lang="en-US" altLang="zh-TW" sz="1200" dirty="0">
                <a:latin typeface="標楷體" panose="03000509000000000000" pitchFamily="65" charset="-120"/>
                <a:ea typeface="標楷體" panose="03000509000000000000" pitchFamily="65" charset="-120"/>
              </a:rPr>
              <a:t>F006</a:t>
            </a:r>
            <a:r>
              <a:rPr lang="zh-TW" altLang="en-US" sz="1200" dirty="0">
                <a:latin typeface="標楷體" panose="03000509000000000000" pitchFamily="65" charset="-120"/>
                <a:ea typeface="標楷體" panose="03000509000000000000" pitchFamily="65" charset="-120"/>
              </a:rPr>
              <a:t>   馬術社</a:t>
            </a:r>
            <a:r>
              <a:rPr lang="en-US" altLang="zh-TW" sz="1200" dirty="0">
                <a:latin typeface="標楷體" panose="03000509000000000000" pitchFamily="65" charset="-120"/>
                <a:ea typeface="標楷體" panose="03000509000000000000" pitchFamily="65" charset="-120"/>
              </a:rPr>
              <a:t>       </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    F016</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競技飛盤社</a:t>
            </a:r>
          </a:p>
          <a:p>
            <a:pPr marL="76200" indent="0">
              <a:lnSpc>
                <a:spcPts val="1440"/>
              </a:lnSpc>
              <a:buNone/>
            </a:pPr>
            <a:r>
              <a:rPr lang="en-US" altLang="zh-TW" sz="1200" dirty="0">
                <a:latin typeface="標楷體" panose="03000509000000000000" pitchFamily="65" charset="-120"/>
                <a:ea typeface="標楷體" panose="03000509000000000000" pitchFamily="65" charset="-120"/>
              </a:rPr>
              <a:t>F007</a:t>
            </a:r>
            <a:r>
              <a:rPr lang="zh-TW" altLang="en-US" sz="1200" dirty="0">
                <a:latin typeface="標楷體" panose="03000509000000000000" pitchFamily="65" charset="-120"/>
                <a:ea typeface="標楷體" panose="03000509000000000000" pitchFamily="65" charset="-120"/>
              </a:rPr>
              <a:t>   </a:t>
            </a:r>
            <a:r>
              <a:rPr lang="zh-TW" altLang="zh-TW" sz="1200" dirty="0">
                <a:latin typeface="標楷體" panose="03000509000000000000" pitchFamily="65" charset="-120"/>
                <a:ea typeface="標楷體" panose="03000509000000000000" pitchFamily="65" charset="-120"/>
              </a:rPr>
              <a:t>梅花拳社</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F017</a:t>
            </a:r>
            <a:r>
              <a:rPr lang="zh-TW" altLang="en-US" sz="1200" dirty="0">
                <a:latin typeface="標楷體" panose="03000509000000000000" pitchFamily="65" charset="-120"/>
                <a:ea typeface="標楷體" panose="03000509000000000000" pitchFamily="65" charset="-120"/>
              </a:rPr>
              <a:t>   </a:t>
            </a:r>
            <a:r>
              <a:rPr lang="zh-TW" altLang="en-US" sz="1200" kern="0" dirty="0">
                <a:latin typeface="標楷體" panose="03000509000000000000" pitchFamily="65" charset="-120"/>
                <a:ea typeface="標楷體" panose="03000509000000000000" pitchFamily="65" charset="-120"/>
              </a:rPr>
              <a:t>競技撲克研究社</a:t>
            </a:r>
            <a:endParaRPr lang="zh-TW" altLang="zh-TW" sz="1200" dirty="0">
              <a:latin typeface="標楷體" panose="03000509000000000000" pitchFamily="65" charset="-120"/>
              <a:ea typeface="標楷體" panose="03000509000000000000" pitchFamily="65" charset="-120"/>
            </a:endParaRPr>
          </a:p>
          <a:p>
            <a:pPr marL="76200">
              <a:lnSpc>
                <a:spcPts val="1440"/>
              </a:lnSpc>
            </a:pPr>
            <a:r>
              <a:rPr lang="en-US" altLang="zh-TW" sz="1200" dirty="0">
                <a:latin typeface="標楷體" panose="03000509000000000000" pitchFamily="65" charset="-120"/>
                <a:ea typeface="標楷體" panose="03000509000000000000" pitchFamily="65" charset="-120"/>
              </a:rPr>
              <a:t>F008   </a:t>
            </a:r>
            <a:r>
              <a:rPr lang="zh-TW" altLang="zh-TW" sz="1200" dirty="0">
                <a:latin typeface="標楷體" panose="03000509000000000000" pitchFamily="65" charset="-120"/>
                <a:ea typeface="標楷體" panose="03000509000000000000" pitchFamily="65" charset="-120"/>
              </a:rPr>
              <a:t>溜冰社</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F018</a:t>
            </a:r>
            <a:r>
              <a:rPr lang="zh-TW" altLang="en-US" sz="1200" dirty="0">
                <a:latin typeface="標楷體" panose="03000509000000000000" pitchFamily="65" charset="-120"/>
                <a:ea typeface="標楷體" panose="03000509000000000000" pitchFamily="65" charset="-120"/>
              </a:rPr>
              <a:t>   柔道社</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預</a:t>
            </a:r>
            <a:r>
              <a:rPr lang="en-US" altLang="zh-TW" sz="1200" dirty="0">
                <a:latin typeface="標楷體" panose="03000509000000000000" pitchFamily="65" charset="-120"/>
                <a:ea typeface="標楷體" panose="03000509000000000000" pitchFamily="65" charset="-120"/>
              </a:rPr>
              <a:t>)</a:t>
            </a:r>
          </a:p>
          <a:p>
            <a:pPr marL="76200">
              <a:lnSpc>
                <a:spcPts val="1440"/>
              </a:lnSpc>
            </a:pPr>
            <a:r>
              <a:rPr lang="en-US" altLang="zh-TW" sz="1200" dirty="0">
                <a:latin typeface="標楷體" panose="03000509000000000000" pitchFamily="65" charset="-120"/>
                <a:ea typeface="標楷體" panose="03000509000000000000" pitchFamily="65" charset="-120"/>
              </a:rPr>
              <a:t>F</a:t>
            </a:r>
            <a:r>
              <a:rPr lang="en-US" altLang="zh-TW" sz="1200" kern="0" dirty="0">
                <a:latin typeface="標楷體" panose="03000509000000000000" pitchFamily="65" charset="-120"/>
                <a:ea typeface="標楷體" panose="03000509000000000000" pitchFamily="65" charset="-120"/>
              </a:rPr>
              <a:t>009   </a:t>
            </a:r>
            <a:r>
              <a:rPr lang="zh-TW" altLang="en-US" sz="1200" kern="0" dirty="0">
                <a:latin typeface="標楷體" panose="03000509000000000000" pitchFamily="65" charset="-120"/>
                <a:ea typeface="標楷體" panose="03000509000000000000" pitchFamily="65" charset="-120"/>
              </a:rPr>
              <a:t>射箭社             </a:t>
            </a:r>
            <a:r>
              <a:rPr lang="en-US" altLang="zh-TW" sz="1200" dirty="0">
                <a:latin typeface="標楷體" panose="03000509000000000000" pitchFamily="65" charset="-120"/>
                <a:ea typeface="標楷體" panose="03000509000000000000" pitchFamily="65" charset="-120"/>
              </a:rPr>
              <a:t>F</a:t>
            </a:r>
            <a:r>
              <a:rPr lang="en-US" altLang="zh-TW" sz="1200" kern="0" dirty="0">
                <a:latin typeface="標楷體" panose="03000509000000000000" pitchFamily="65" charset="-120"/>
                <a:ea typeface="標楷體" panose="03000509000000000000" pitchFamily="65" charset="-120"/>
              </a:rPr>
              <a:t>019</a:t>
            </a:r>
            <a:r>
              <a:rPr lang="zh-TW" altLang="en-US" sz="1200" kern="0" dirty="0">
                <a:latin typeface="標楷體" panose="03000509000000000000" pitchFamily="65" charset="-120"/>
                <a:ea typeface="標楷體" panose="03000509000000000000" pitchFamily="65" charset="-120"/>
              </a:rPr>
              <a:t>   滑板社</a:t>
            </a:r>
            <a:endParaRPr lang="en-US" altLang="zh-TW" sz="1200" kern="0" dirty="0">
              <a:latin typeface="標楷體" panose="03000509000000000000" pitchFamily="65" charset="-120"/>
              <a:ea typeface="標楷體" panose="03000509000000000000" pitchFamily="65" charset="-120"/>
            </a:endParaRPr>
          </a:p>
          <a:p>
            <a:pPr marL="76200">
              <a:lnSpc>
                <a:spcPts val="1440"/>
              </a:lnSpc>
            </a:pPr>
            <a:r>
              <a:rPr lang="en-US" altLang="zh-TW" sz="1200" dirty="0">
                <a:latin typeface="標楷體" panose="03000509000000000000" pitchFamily="65" charset="-120"/>
                <a:ea typeface="標楷體" panose="03000509000000000000" pitchFamily="65" charset="-120"/>
              </a:rPr>
              <a:t>F010   </a:t>
            </a:r>
            <a:r>
              <a:rPr lang="zh-TW" altLang="en-US" sz="1200" dirty="0">
                <a:latin typeface="標楷體" panose="03000509000000000000" pitchFamily="65" charset="-120"/>
                <a:ea typeface="標楷體" panose="03000509000000000000" pitchFamily="65" charset="-120"/>
              </a:rPr>
              <a:t>撞球研訓社         </a:t>
            </a:r>
            <a:r>
              <a:rPr lang="en-US" altLang="zh-TW" sz="1200" dirty="0">
                <a:latin typeface="標楷體" panose="03000509000000000000" pitchFamily="65" charset="-120"/>
                <a:ea typeface="標楷體" panose="03000509000000000000" pitchFamily="65" charset="-120"/>
              </a:rPr>
              <a:t>F020</a:t>
            </a:r>
            <a:r>
              <a:rPr lang="zh-TW" altLang="en-US" sz="1200" dirty="0">
                <a:latin typeface="標楷體" panose="03000509000000000000" pitchFamily="65" charset="-120"/>
                <a:ea typeface="標楷體" panose="03000509000000000000" pitchFamily="65" charset="-120"/>
              </a:rPr>
              <a:t>   </a:t>
            </a:r>
            <a:r>
              <a:rPr lang="zh-TW" altLang="en-US" sz="1200" kern="0" dirty="0">
                <a:latin typeface="標楷體" panose="03000509000000000000" pitchFamily="65" charset="-120"/>
                <a:ea typeface="標楷體" panose="03000509000000000000" pitchFamily="65" charset="-120"/>
              </a:rPr>
              <a:t>袋棍球社</a:t>
            </a:r>
            <a:r>
              <a:rPr lang="en-US" altLang="zh-TW" sz="1200" kern="0" dirty="0">
                <a:latin typeface="標楷體" panose="03000509000000000000" pitchFamily="65" charset="-120"/>
                <a:ea typeface="標楷體" panose="03000509000000000000" pitchFamily="65" charset="-120"/>
              </a:rPr>
              <a:t>(</a:t>
            </a:r>
            <a:r>
              <a:rPr lang="zh-TW" altLang="en-US" sz="1200" kern="0" dirty="0">
                <a:latin typeface="標楷體" panose="03000509000000000000" pitchFamily="65" charset="-120"/>
                <a:ea typeface="標楷體" panose="03000509000000000000" pitchFamily="65" charset="-120"/>
              </a:rPr>
              <a:t>預</a:t>
            </a:r>
            <a:r>
              <a:rPr lang="en-US" altLang="zh-TW" sz="1200" kern="0" dirty="0">
                <a:latin typeface="標楷體" panose="03000509000000000000" pitchFamily="65" charset="-120"/>
                <a:ea typeface="標楷體" panose="03000509000000000000" pitchFamily="65" charset="-120"/>
              </a:rPr>
              <a:t>)</a:t>
            </a:r>
            <a:endParaRPr lang="en-US" altLang="zh-TW" sz="1200" dirty="0">
              <a:latin typeface="標楷體" panose="03000509000000000000" pitchFamily="65" charset="-120"/>
              <a:ea typeface="標楷體" panose="03000509000000000000" pitchFamily="65" charset="-120"/>
            </a:endParaRPr>
          </a:p>
          <a:p>
            <a:pPr marL="76200">
              <a:lnSpc>
                <a:spcPts val="1440"/>
              </a:lnSpc>
            </a:pPr>
            <a:r>
              <a:rPr lang="zh-TW" altLang="en-US" sz="1200" kern="0" dirty="0">
                <a:latin typeface="標楷體" panose="03000509000000000000" pitchFamily="65" charset="-120"/>
                <a:ea typeface="標楷體" panose="03000509000000000000" pitchFamily="65" charset="-120"/>
              </a:rPr>
              <a:t>                          </a:t>
            </a:r>
            <a:endParaRPr lang="zh-TW" altLang="en-US" sz="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29092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408791" y="541179"/>
            <a:ext cx="199016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tLang="zh-TW" sz="2600" dirty="0"/>
              <a:t>114</a:t>
            </a:r>
            <a:r>
              <a:rPr lang="zh-TW" altLang="en-US" sz="2600" dirty="0"/>
              <a:t>年社團</a:t>
            </a:r>
            <a:br>
              <a:rPr lang="en-US" altLang="zh-TW" sz="2600" dirty="0"/>
            </a:br>
            <a:r>
              <a:rPr lang="zh-TW" altLang="en-US" sz="2600" dirty="0"/>
              <a:t>評鑑分組</a:t>
            </a:r>
            <a:endParaRPr sz="26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5" name="Google Shape;423;p39">
            <a:extLst>
              <a:ext uri="{FF2B5EF4-FFF2-40B4-BE49-F238E27FC236}">
                <a16:creationId xmlns:a16="http://schemas.microsoft.com/office/drawing/2014/main" id="{AB51D8FE-016C-451F-A598-B036084DA06C}"/>
              </a:ext>
            </a:extLst>
          </p:cNvPr>
          <p:cNvSpPr txBox="1">
            <a:spLocks/>
          </p:cNvSpPr>
          <p:nvPr/>
        </p:nvSpPr>
        <p:spPr bwMode="auto">
          <a:xfrm>
            <a:off x="2481934" y="916176"/>
            <a:ext cx="7113618" cy="3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zh-TW" altLang="en-US" sz="2200" b="1" kern="0" dirty="0">
                <a:latin typeface="標楷體" panose="03000509000000000000" pitchFamily="65" charset="-120"/>
                <a:ea typeface="標楷體" panose="03000509000000000000" pitchFamily="65" charset="-120"/>
              </a:rPr>
              <a:t>音樂性、技藝性 </a:t>
            </a:r>
            <a:r>
              <a:rPr lang="en-US" altLang="zh-TW" sz="2200" b="1" dirty="0">
                <a:latin typeface="標楷體" panose="03000509000000000000" pitchFamily="65" charset="-120"/>
                <a:ea typeface="標楷體" panose="03000509000000000000" pitchFamily="65" charset="-120"/>
              </a:rPr>
              <a:t>G</a:t>
            </a:r>
            <a:r>
              <a:rPr lang="zh-TW" altLang="en-US" sz="2200" b="1" kern="0" dirty="0">
                <a:latin typeface="標楷體" panose="03000509000000000000" pitchFamily="65" charset="-120"/>
                <a:ea typeface="標楷體" panose="03000509000000000000" pitchFamily="65" charset="-120"/>
              </a:rPr>
              <a:t> 組 </a:t>
            </a:r>
            <a:r>
              <a:rPr lang="en-US" altLang="zh-TW" sz="2200" b="1" kern="0" dirty="0">
                <a:latin typeface="標楷體" panose="03000509000000000000" pitchFamily="65" charset="-120"/>
                <a:ea typeface="標楷體" panose="03000509000000000000" pitchFamily="65" charset="-120"/>
              </a:rPr>
              <a:t>(22</a:t>
            </a:r>
            <a:r>
              <a:rPr lang="zh-TW" altLang="en-US" sz="2200" b="1" kern="0" dirty="0">
                <a:latin typeface="標楷體" panose="03000509000000000000" pitchFamily="65" charset="-120"/>
                <a:ea typeface="標楷體" panose="03000509000000000000" pitchFamily="65" charset="-120"/>
              </a:rPr>
              <a:t>個</a:t>
            </a:r>
            <a:r>
              <a:rPr lang="en-US" altLang="zh-TW" sz="2200" b="1" kern="0" dirty="0">
                <a:latin typeface="標楷體" panose="03000509000000000000" pitchFamily="65" charset="-120"/>
                <a:ea typeface="標楷體" panose="03000509000000000000" pitchFamily="65" charset="-120"/>
              </a:rPr>
              <a:t>)</a:t>
            </a:r>
            <a:r>
              <a:rPr lang="zh-TW" altLang="en-US" sz="1600" kern="0" dirty="0"/>
              <a:t>          </a:t>
            </a:r>
            <a:endParaRPr lang="zh-TW" altLang="en-US" sz="1600" kern="0" dirty="0">
              <a:solidFill>
                <a:srgbClr val="FF8700"/>
              </a:solidFill>
            </a:endParaRPr>
          </a:p>
        </p:txBody>
      </p:sp>
      <p:sp>
        <p:nvSpPr>
          <p:cNvPr id="8" name="文字方塊 7">
            <a:extLst>
              <a:ext uri="{FF2B5EF4-FFF2-40B4-BE49-F238E27FC236}">
                <a16:creationId xmlns:a16="http://schemas.microsoft.com/office/drawing/2014/main" id="{F27BACCB-6280-476A-835E-53FCA99B2500}"/>
              </a:ext>
            </a:extLst>
          </p:cNvPr>
          <p:cNvSpPr txBox="1"/>
          <p:nvPr/>
        </p:nvSpPr>
        <p:spPr>
          <a:xfrm>
            <a:off x="2398954" y="1447693"/>
            <a:ext cx="5450817" cy="2339102"/>
          </a:xfrm>
          <a:prstGeom prst="rect">
            <a:avLst/>
          </a:prstGeom>
          <a:noFill/>
        </p:spPr>
        <p:txBody>
          <a:bodyPr wrap="square">
            <a:spAutoFit/>
          </a:bodyPr>
          <a:lstStyle/>
          <a:p>
            <a:r>
              <a:rPr lang="zh-TW" altLang="en-US" dirty="0"/>
              <a:t> </a:t>
            </a:r>
            <a:r>
              <a:rPr lang="en-US" altLang="zh-TW" sz="1200" dirty="0">
                <a:latin typeface="標楷體" panose="03000509000000000000" pitchFamily="65" charset="-120"/>
                <a:ea typeface="標楷體" panose="03000509000000000000" pitchFamily="65" charset="-120"/>
              </a:rPr>
              <a:t>G001   </a:t>
            </a:r>
            <a:r>
              <a:rPr lang="zh-TW" altLang="en-US" sz="1200" dirty="0">
                <a:latin typeface="標楷體" panose="03000509000000000000" pitchFamily="65" charset="-120"/>
                <a:ea typeface="標楷體" panose="03000509000000000000" pitchFamily="65" charset="-120"/>
              </a:rPr>
              <a:t>合唱團               </a:t>
            </a:r>
            <a:r>
              <a:rPr lang="en-US" altLang="zh-TW" sz="1200" dirty="0">
                <a:latin typeface="標楷體" panose="03000509000000000000" pitchFamily="65" charset="-120"/>
                <a:ea typeface="標楷體" panose="03000509000000000000" pitchFamily="65" charset="-120"/>
              </a:rPr>
              <a:t>G011   </a:t>
            </a:r>
            <a:r>
              <a:rPr lang="zh-TW" altLang="en-US" sz="1200" dirty="0">
                <a:latin typeface="標楷體" panose="03000509000000000000" pitchFamily="65" charset="-120"/>
                <a:ea typeface="標楷體" panose="03000509000000000000" pitchFamily="65" charset="-120"/>
              </a:rPr>
              <a:t>熱門舞蹈社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G002   </a:t>
            </a:r>
            <a:r>
              <a:rPr lang="zh-TW" altLang="en-US" sz="1200" dirty="0">
                <a:latin typeface="標楷體" panose="03000509000000000000" pitchFamily="65" charset="-120"/>
                <a:ea typeface="標楷體" panose="03000509000000000000" pitchFamily="65" charset="-120"/>
              </a:rPr>
              <a:t>口琴社               </a:t>
            </a:r>
            <a:r>
              <a:rPr lang="en-US" altLang="zh-TW" sz="1200" dirty="0">
                <a:latin typeface="標楷體" panose="03000509000000000000" pitchFamily="65" charset="-120"/>
                <a:ea typeface="標楷體" panose="03000509000000000000" pitchFamily="65" charset="-120"/>
              </a:rPr>
              <a:t>G012   </a:t>
            </a:r>
            <a:r>
              <a:rPr lang="zh-TW" altLang="en-US" sz="1200" dirty="0">
                <a:latin typeface="標楷體" panose="03000509000000000000" pitchFamily="65" charset="-120"/>
                <a:ea typeface="標楷體" panose="03000509000000000000" pitchFamily="65" charset="-120"/>
              </a:rPr>
              <a:t>咖啡研習社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G003   </a:t>
            </a:r>
            <a:r>
              <a:rPr lang="zh-TW" altLang="en-US" sz="1200" dirty="0">
                <a:latin typeface="標楷體" panose="03000509000000000000" pitchFamily="65" charset="-120"/>
                <a:ea typeface="標楷體" panose="03000509000000000000" pitchFamily="65" charset="-120"/>
              </a:rPr>
              <a:t>弦樂社               </a:t>
            </a:r>
            <a:r>
              <a:rPr lang="en-US" altLang="zh-TW" sz="1200" dirty="0">
                <a:latin typeface="標楷體" panose="03000509000000000000" pitchFamily="65" charset="-120"/>
                <a:ea typeface="標楷體" panose="03000509000000000000" pitchFamily="65" charset="-120"/>
              </a:rPr>
              <a:t>G013   </a:t>
            </a:r>
            <a:r>
              <a:rPr lang="zh-TW" altLang="en-US" sz="1200" dirty="0">
                <a:latin typeface="標楷體" panose="03000509000000000000" pitchFamily="65" charset="-120"/>
                <a:ea typeface="標楷體" panose="03000509000000000000" pitchFamily="65" charset="-120"/>
              </a:rPr>
              <a:t>阿卡貝拉社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G004   </a:t>
            </a:r>
            <a:r>
              <a:rPr lang="zh-TW" altLang="en-US" sz="1200" dirty="0">
                <a:latin typeface="標楷體" panose="03000509000000000000" pitchFamily="65" charset="-120"/>
                <a:ea typeface="標楷體" panose="03000509000000000000" pitchFamily="65" charset="-120"/>
              </a:rPr>
              <a:t>管樂社               </a:t>
            </a:r>
            <a:r>
              <a:rPr lang="en-US" altLang="zh-TW" sz="1200" dirty="0">
                <a:latin typeface="標楷體" panose="03000509000000000000" pitchFamily="65" charset="-120"/>
                <a:ea typeface="標楷體" panose="03000509000000000000" pitchFamily="65" charset="-120"/>
              </a:rPr>
              <a:t>G014   </a:t>
            </a:r>
            <a:r>
              <a:rPr lang="zh-TW" altLang="en-US" sz="1200" dirty="0">
                <a:latin typeface="標楷體" panose="03000509000000000000" pitchFamily="65" charset="-120"/>
                <a:ea typeface="標楷體" panose="03000509000000000000" pitchFamily="65" charset="-120"/>
              </a:rPr>
              <a:t>魔術社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G005   </a:t>
            </a:r>
            <a:r>
              <a:rPr lang="zh-TW" altLang="en-US" sz="1200" dirty="0">
                <a:latin typeface="標楷體" panose="03000509000000000000" pitchFamily="65" charset="-120"/>
                <a:ea typeface="標楷體" panose="03000509000000000000" pitchFamily="65" charset="-120"/>
              </a:rPr>
              <a:t>國樂社               </a:t>
            </a:r>
            <a:r>
              <a:rPr lang="en-US" altLang="zh-TW" sz="1200" dirty="0">
                <a:latin typeface="標楷體" panose="03000509000000000000" pitchFamily="65" charset="-120"/>
                <a:ea typeface="標楷體" panose="03000509000000000000" pitchFamily="65" charset="-120"/>
              </a:rPr>
              <a:t>G015   </a:t>
            </a:r>
            <a:r>
              <a:rPr lang="zh-TW" altLang="en-US" sz="1200" dirty="0">
                <a:latin typeface="標楷體" panose="03000509000000000000" pitchFamily="65" charset="-120"/>
                <a:ea typeface="標楷體" panose="03000509000000000000" pitchFamily="65" charset="-120"/>
              </a:rPr>
              <a:t>調酒社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G006   </a:t>
            </a:r>
            <a:r>
              <a:rPr lang="zh-TW" altLang="en-US" sz="1200" dirty="0">
                <a:latin typeface="標楷體" panose="03000509000000000000" pitchFamily="65" charset="-120"/>
                <a:ea typeface="標楷體" panose="03000509000000000000" pitchFamily="65" charset="-120"/>
              </a:rPr>
              <a:t>清韻古箏社           </a:t>
            </a:r>
            <a:r>
              <a:rPr lang="en-US" altLang="zh-TW" sz="1200" dirty="0">
                <a:latin typeface="標楷體" panose="03000509000000000000" pitchFamily="65" charset="-120"/>
                <a:ea typeface="標楷體" panose="03000509000000000000" pitchFamily="65" charset="-120"/>
              </a:rPr>
              <a:t>G016   Idea</a:t>
            </a:r>
            <a:r>
              <a:rPr lang="zh-TW" altLang="en-US" sz="1200" dirty="0">
                <a:latin typeface="標楷體" panose="03000509000000000000" pitchFamily="65" charset="-120"/>
                <a:ea typeface="標楷體" panose="03000509000000000000" pitchFamily="65" charset="-120"/>
              </a:rPr>
              <a:t>靈感爵士音樂社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G007   </a:t>
            </a:r>
            <a:r>
              <a:rPr lang="zh-TW" altLang="en-US" sz="1200" dirty="0">
                <a:latin typeface="標楷體" panose="03000509000000000000" pitchFamily="65" charset="-120"/>
                <a:ea typeface="標楷體" panose="03000509000000000000" pitchFamily="65" charset="-120"/>
              </a:rPr>
              <a:t>長虹吉他社           </a:t>
            </a:r>
            <a:r>
              <a:rPr lang="en-US" altLang="zh-TW" sz="1200" dirty="0">
                <a:latin typeface="標楷體" panose="03000509000000000000" pitchFamily="65" charset="-120"/>
                <a:ea typeface="標楷體" panose="03000509000000000000" pitchFamily="65" charset="-120"/>
              </a:rPr>
              <a:t>G017   </a:t>
            </a:r>
            <a:r>
              <a:rPr lang="zh-TW" altLang="en-US" sz="1200" dirty="0">
                <a:latin typeface="標楷體" panose="03000509000000000000" pitchFamily="65" charset="-120"/>
                <a:ea typeface="標楷體" panose="03000509000000000000" pitchFamily="65" charset="-120"/>
              </a:rPr>
              <a:t>拾穗陶笛音樂社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G008   </a:t>
            </a:r>
            <a:r>
              <a:rPr lang="zh-TW" altLang="en-US" sz="1200" dirty="0">
                <a:latin typeface="標楷體" panose="03000509000000000000" pitchFamily="65" charset="-120"/>
                <a:ea typeface="標楷體" panose="03000509000000000000" pitchFamily="65" charset="-120"/>
              </a:rPr>
              <a:t>興大劇坊             </a:t>
            </a:r>
            <a:r>
              <a:rPr lang="en-US" altLang="zh-TW" sz="1200" dirty="0">
                <a:latin typeface="標楷體" panose="03000509000000000000" pitchFamily="65" charset="-120"/>
                <a:ea typeface="標楷體" panose="03000509000000000000" pitchFamily="65" charset="-120"/>
              </a:rPr>
              <a:t>G018   </a:t>
            </a:r>
            <a:r>
              <a:rPr lang="zh-TW" altLang="en-US" sz="1200" dirty="0">
                <a:latin typeface="標楷體" panose="03000509000000000000" pitchFamily="65" charset="-120"/>
                <a:ea typeface="標楷體" panose="03000509000000000000" pitchFamily="65" charset="-120"/>
              </a:rPr>
              <a:t>嘻哈音樂研究社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G009   </a:t>
            </a:r>
            <a:r>
              <a:rPr lang="zh-TW" altLang="en-US" sz="1200" dirty="0">
                <a:latin typeface="標楷體" panose="03000509000000000000" pitchFamily="65" charset="-120"/>
                <a:ea typeface="標楷體" panose="03000509000000000000" pitchFamily="65" charset="-120"/>
              </a:rPr>
              <a:t>熱門音樂社           </a:t>
            </a:r>
            <a:r>
              <a:rPr lang="en-US" altLang="zh-TW" sz="1200" dirty="0">
                <a:latin typeface="標楷體" panose="03000509000000000000" pitchFamily="65" charset="-120"/>
                <a:ea typeface="標楷體" panose="03000509000000000000" pitchFamily="65" charset="-120"/>
              </a:rPr>
              <a:t>G019   </a:t>
            </a:r>
            <a:r>
              <a:rPr lang="zh-TW" altLang="en-US" sz="1200" dirty="0">
                <a:latin typeface="標楷體" panose="03000509000000000000" pitchFamily="65" charset="-120"/>
                <a:ea typeface="標楷體" panose="03000509000000000000" pitchFamily="65" charset="-120"/>
              </a:rPr>
              <a:t>聲揚吉他社</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G010   </a:t>
            </a:r>
            <a:r>
              <a:rPr lang="zh-TW" altLang="en-US" sz="1200" dirty="0">
                <a:latin typeface="標楷體" panose="03000509000000000000" pitchFamily="65" charset="-120"/>
                <a:ea typeface="標楷體" panose="03000509000000000000" pitchFamily="65" charset="-120"/>
              </a:rPr>
              <a:t>舞楓手語社           </a:t>
            </a:r>
            <a:r>
              <a:rPr lang="en-US" altLang="zh-TW" sz="1200" dirty="0">
                <a:latin typeface="標楷體" panose="03000509000000000000" pitchFamily="65" charset="-120"/>
                <a:ea typeface="標楷體" panose="03000509000000000000" pitchFamily="65" charset="-120"/>
              </a:rPr>
              <a:t>G020   </a:t>
            </a:r>
            <a:r>
              <a:rPr lang="zh-TW" altLang="en-US" sz="1200" dirty="0">
                <a:latin typeface="標楷體" panose="03000509000000000000" pitchFamily="65" charset="-120"/>
                <a:ea typeface="標楷體" panose="03000509000000000000" pitchFamily="65" charset="-120"/>
              </a:rPr>
              <a:t>光舞藝術社</a:t>
            </a:r>
            <a:endParaRPr lang="en-US" altLang="zh-TW" sz="1200" dirty="0">
              <a:latin typeface="標楷體" panose="03000509000000000000" pitchFamily="65" charset="-120"/>
              <a:ea typeface="標楷體" panose="03000509000000000000" pitchFamily="65" charset="-120"/>
            </a:endParaRP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G021   </a:t>
            </a:r>
            <a:r>
              <a:rPr lang="zh-TW" altLang="en-US" sz="1200" dirty="0">
                <a:latin typeface="標楷體" panose="03000509000000000000" pitchFamily="65" charset="-120"/>
                <a:ea typeface="標楷體" panose="03000509000000000000" pitchFamily="65" charset="-120"/>
              </a:rPr>
              <a:t>音樂遊戲社</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預</a:t>
            </a:r>
            <a:r>
              <a:rPr lang="en-US" altLang="zh-TW" sz="1200" dirty="0">
                <a:latin typeface="標楷體" panose="03000509000000000000" pitchFamily="65" charset="-120"/>
                <a:ea typeface="標楷體" panose="03000509000000000000" pitchFamily="65" charset="-120"/>
              </a:rPr>
              <a:t>)</a:t>
            </a:r>
          </a:p>
          <a:p>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G022</a:t>
            </a:r>
            <a:r>
              <a:rPr lang="zh-TW" altLang="en-US" sz="1200" dirty="0">
                <a:latin typeface="標楷體" panose="03000509000000000000" pitchFamily="65" charset="-120"/>
                <a:ea typeface="標楷體" panose="03000509000000000000" pitchFamily="65" charset="-120"/>
              </a:rPr>
              <a:t>   有機生活社</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預</a:t>
            </a:r>
            <a:r>
              <a:rPr lang="en-US" altLang="zh-TW" sz="1200" dirty="0">
                <a:latin typeface="標楷體" panose="03000509000000000000" pitchFamily="65" charset="-120"/>
                <a:ea typeface="標楷體" panose="03000509000000000000" pitchFamily="65" charset="-120"/>
              </a:rPr>
              <a:t>)</a:t>
            </a:r>
            <a:endParaRPr lang="zh-TW" altLang="en-US" sz="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40668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ctrTitle" idx="4294967295"/>
          </p:nvPr>
        </p:nvSpPr>
        <p:spPr>
          <a:xfrm>
            <a:off x="685800" y="1145101"/>
            <a:ext cx="7772400" cy="96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FFFFFF"/>
                </a:solidFill>
              </a:rPr>
              <a:t>Thanks!</a:t>
            </a:r>
            <a:endParaRPr sz="2400">
              <a:solidFill>
                <a:srgbClr val="FFFFFF"/>
              </a:solidFill>
            </a:endParaRPr>
          </a:p>
        </p:txBody>
      </p:sp>
      <p:sp>
        <p:nvSpPr>
          <p:cNvPr id="324" name="Google Shape;324;p38"/>
          <p:cNvSpPr txBox="1">
            <a:spLocks noGrp="1"/>
          </p:cNvSpPr>
          <p:nvPr>
            <p:ph type="subTitle" idx="4294967295"/>
          </p:nvPr>
        </p:nvSpPr>
        <p:spPr>
          <a:xfrm>
            <a:off x="685800" y="2245300"/>
            <a:ext cx="7772400" cy="2288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dirty="0">
                <a:solidFill>
                  <a:srgbClr val="ECC1C8"/>
                </a:solidFill>
              </a:rPr>
              <a:t>Any qu</a:t>
            </a:r>
            <a:r>
              <a:rPr lang="en-US" sz="3600" b="1" dirty="0">
                <a:solidFill>
                  <a:srgbClr val="ECC1C8"/>
                </a:solidFill>
              </a:rPr>
              <a:t>e</a:t>
            </a:r>
            <a:r>
              <a:rPr lang="en" sz="3600" b="1" dirty="0">
                <a:solidFill>
                  <a:srgbClr val="ECC1C8"/>
                </a:solidFill>
              </a:rPr>
              <a:t>stions?</a:t>
            </a:r>
            <a:endParaRPr sz="3600" b="1" dirty="0">
              <a:solidFill>
                <a:srgbClr val="ECC1C8"/>
              </a:solidFill>
            </a:endParaRPr>
          </a:p>
          <a:p>
            <a:pPr marL="0" lvl="0" indent="0" algn="ctr" rtl="0">
              <a:spcBef>
                <a:spcPts val="600"/>
              </a:spcBef>
              <a:spcAft>
                <a:spcPts val="0"/>
              </a:spcAft>
              <a:buNone/>
            </a:pPr>
            <a:endParaRPr sz="1800" dirty="0">
              <a:solidFill>
                <a:srgbClr val="FFFFFF"/>
              </a:solidFill>
            </a:endParaRPr>
          </a:p>
          <a:p>
            <a:pPr marL="0" lvl="0" indent="0" algn="ctr" rtl="0">
              <a:spcBef>
                <a:spcPts val="600"/>
              </a:spcBef>
              <a:spcAft>
                <a:spcPts val="0"/>
              </a:spcAft>
              <a:buNone/>
            </a:pPr>
            <a:r>
              <a:rPr lang="zh-TW" altLang="en-US" sz="1800" dirty="0">
                <a:solidFill>
                  <a:srgbClr val="FFFFFF"/>
                </a:solidFill>
                <a:latin typeface="標楷體" panose="03000509000000000000" pitchFamily="65" charset="-120"/>
                <a:ea typeface="標楷體" panose="03000509000000000000" pitchFamily="65" charset="-120"/>
              </a:rPr>
              <a:t>若有任何評鑑問題可寄信給我 </a:t>
            </a:r>
            <a:r>
              <a:rPr lang="en-US" altLang="zh-TW" sz="1800" dirty="0">
                <a:solidFill>
                  <a:srgbClr val="FFFFFF"/>
                </a:solidFill>
              </a:rPr>
              <a:t>arieschw@nchu.edu.tw</a:t>
            </a:r>
          </a:p>
          <a:p>
            <a:pPr marL="0" lvl="0" indent="0" algn="ctr" rtl="0">
              <a:spcBef>
                <a:spcPts val="600"/>
              </a:spcBef>
              <a:spcAft>
                <a:spcPts val="0"/>
              </a:spcAft>
              <a:buNone/>
            </a:pPr>
            <a:r>
              <a:rPr lang="en-US" sz="1800" dirty="0">
                <a:solidFill>
                  <a:srgbClr val="FFFFFF"/>
                </a:solidFill>
              </a:rPr>
              <a:t>or 04-22840227#19</a:t>
            </a:r>
            <a:endParaRPr sz="1800" dirty="0">
              <a:solidFill>
                <a:srgbClr val="FFFFFF"/>
              </a:solidFill>
            </a:endParaRPr>
          </a:p>
        </p:txBody>
      </p:sp>
      <p:sp>
        <p:nvSpPr>
          <p:cNvPr id="325" name="Google Shape;325;p38"/>
          <p:cNvSpPr/>
          <p:nvPr/>
        </p:nvSpPr>
        <p:spPr>
          <a:xfrm>
            <a:off x="4396971" y="1164760"/>
            <a:ext cx="350068" cy="31424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ECC1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87274" y="536390"/>
            <a:ext cx="2000923"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3000" dirty="0">
                <a:latin typeface="標楷體" panose="03000509000000000000" pitchFamily="65" charset="-120"/>
                <a:ea typeface="標楷體" panose="03000509000000000000" pitchFamily="65" charset="-120"/>
              </a:rPr>
              <a:t>評鑑內容時段</a:t>
            </a:r>
            <a:endParaRPr sz="3000" dirty="0"/>
          </a:p>
        </p:txBody>
      </p:sp>
      <p:sp>
        <p:nvSpPr>
          <p:cNvPr id="134" name="Google Shape;134;p21"/>
          <p:cNvSpPr txBox="1">
            <a:spLocks noGrp="1"/>
          </p:cNvSpPr>
          <p:nvPr>
            <p:ph type="body" idx="1"/>
          </p:nvPr>
        </p:nvSpPr>
        <p:spPr>
          <a:xfrm>
            <a:off x="2798250" y="958750"/>
            <a:ext cx="4646042" cy="3240600"/>
          </a:xfrm>
          <a:prstGeom prst="rect">
            <a:avLst/>
          </a:prstGeom>
        </p:spPr>
        <p:txBody>
          <a:bodyPr spcFirstLastPara="1" wrap="square" lIns="91425" tIns="91425" rIns="91425" bIns="91425" anchor="t" anchorCtr="0">
            <a:noAutofit/>
          </a:bodyPr>
          <a:lstStyle/>
          <a:p>
            <a:pPr marL="0" lvl="0" indent="0">
              <a:lnSpc>
                <a:spcPct val="150000"/>
              </a:lnSpc>
              <a:spcBef>
                <a:spcPts val="600"/>
              </a:spcBef>
              <a:spcAft>
                <a:spcPts val="0"/>
              </a:spcAft>
              <a:buNone/>
            </a:pPr>
            <a:r>
              <a:rPr lang="zh-TW" altLang="en-US" sz="2600" dirty="0">
                <a:latin typeface="標楷體" panose="03000509000000000000" pitchFamily="65" charset="-120"/>
                <a:ea typeface="標楷體" panose="03000509000000000000" pitchFamily="65" charset="-120"/>
              </a:rPr>
              <a:t>由</a:t>
            </a:r>
            <a:r>
              <a:rPr lang="en-US" altLang="zh-TW" sz="2600" b="1" i="1" dirty="0">
                <a:latin typeface="標楷體" panose="03000509000000000000" pitchFamily="65" charset="-120"/>
                <a:ea typeface="標楷體" panose="03000509000000000000" pitchFamily="65" charset="-120"/>
              </a:rPr>
              <a:t>113</a:t>
            </a:r>
            <a:r>
              <a:rPr lang="zh-TW" altLang="en-US" sz="2600" b="1" i="1" dirty="0">
                <a:latin typeface="標楷體" panose="03000509000000000000" pitchFamily="65" charset="-120"/>
                <a:ea typeface="標楷體" panose="03000509000000000000" pitchFamily="65" charset="-120"/>
              </a:rPr>
              <a:t>年</a:t>
            </a:r>
            <a:r>
              <a:rPr lang="en-US" altLang="zh-TW" sz="2600" b="1" i="1" dirty="0">
                <a:latin typeface="標楷體" panose="03000509000000000000" pitchFamily="65" charset="-120"/>
                <a:ea typeface="標楷體" panose="03000509000000000000" pitchFamily="65" charset="-120"/>
              </a:rPr>
              <a:t>8</a:t>
            </a:r>
            <a:r>
              <a:rPr lang="zh-TW" altLang="en-US" sz="2600" b="1" i="1" dirty="0">
                <a:latin typeface="標楷體" panose="03000509000000000000" pitchFamily="65" charset="-120"/>
                <a:ea typeface="標楷體" panose="03000509000000000000" pitchFamily="65" charset="-120"/>
              </a:rPr>
              <a:t>月</a:t>
            </a:r>
            <a:r>
              <a:rPr lang="en-US" altLang="zh-TW" sz="2600" b="1" i="1" dirty="0">
                <a:latin typeface="標楷體" panose="03000509000000000000" pitchFamily="65" charset="-120"/>
                <a:ea typeface="標楷體" panose="03000509000000000000" pitchFamily="65" charset="-120"/>
              </a:rPr>
              <a:t>1</a:t>
            </a:r>
            <a:r>
              <a:rPr lang="zh-TW" altLang="en-US" sz="2600" dirty="0">
                <a:latin typeface="標楷體" panose="03000509000000000000" pitchFamily="65" charset="-120"/>
                <a:ea typeface="標楷體" panose="03000509000000000000" pitchFamily="65" charset="-120"/>
              </a:rPr>
              <a:t>日到</a:t>
            </a:r>
            <a:r>
              <a:rPr lang="en-US" altLang="zh-TW" sz="2600" b="1" i="1" dirty="0">
                <a:latin typeface="標楷體" panose="03000509000000000000" pitchFamily="65" charset="-120"/>
                <a:ea typeface="標楷體" panose="03000509000000000000" pitchFamily="65" charset="-120"/>
              </a:rPr>
              <a:t>114</a:t>
            </a:r>
            <a:r>
              <a:rPr lang="zh-TW" altLang="en-US" sz="2600" b="1" i="1" dirty="0">
                <a:latin typeface="標楷體" panose="03000509000000000000" pitchFamily="65" charset="-120"/>
                <a:ea typeface="標楷體" panose="03000509000000000000" pitchFamily="65" charset="-120"/>
              </a:rPr>
              <a:t>年</a:t>
            </a:r>
            <a:r>
              <a:rPr lang="en-US" altLang="zh-TW" sz="2600" b="1" i="1" dirty="0">
                <a:latin typeface="標楷體" panose="03000509000000000000" pitchFamily="65" charset="-120"/>
                <a:ea typeface="標楷體" panose="03000509000000000000" pitchFamily="65" charset="-120"/>
              </a:rPr>
              <a:t>7</a:t>
            </a:r>
            <a:r>
              <a:rPr lang="zh-TW" altLang="en-US" sz="2600" b="1" i="1" dirty="0">
                <a:latin typeface="標楷體" panose="03000509000000000000" pitchFamily="65" charset="-120"/>
                <a:ea typeface="標楷體" panose="03000509000000000000" pitchFamily="65" charset="-120"/>
              </a:rPr>
              <a:t>月</a:t>
            </a:r>
            <a:r>
              <a:rPr lang="en-US" altLang="zh-TW" sz="2600" b="1" i="1" dirty="0">
                <a:latin typeface="標楷體" panose="03000509000000000000" pitchFamily="65" charset="-120"/>
                <a:ea typeface="標楷體" panose="03000509000000000000" pitchFamily="65" charset="-120"/>
              </a:rPr>
              <a:t>31</a:t>
            </a:r>
            <a:r>
              <a:rPr lang="zh-TW" altLang="en-US" sz="2600" dirty="0">
                <a:latin typeface="標楷體" panose="03000509000000000000" pitchFamily="65" charset="-120"/>
                <a:ea typeface="標楷體" panose="03000509000000000000" pitchFamily="65" charset="-120"/>
              </a:rPr>
              <a:t>日</a:t>
            </a:r>
            <a:endParaRPr lang="en-US" altLang="zh-TW" sz="2600" dirty="0">
              <a:latin typeface="標楷體" panose="03000509000000000000" pitchFamily="65" charset="-120"/>
              <a:ea typeface="標楷體" panose="03000509000000000000" pitchFamily="65" charset="-120"/>
            </a:endParaRPr>
          </a:p>
          <a:p>
            <a:pPr marL="0" lvl="0" indent="0">
              <a:lnSpc>
                <a:spcPct val="150000"/>
              </a:lnSpc>
              <a:spcBef>
                <a:spcPts val="600"/>
              </a:spcBef>
              <a:spcAft>
                <a:spcPts val="0"/>
              </a:spcAft>
              <a:buNone/>
            </a:pPr>
            <a:r>
              <a:rPr lang="zh-TW" altLang="en-US" sz="2600" dirty="0">
                <a:latin typeface="標楷體" panose="03000509000000000000" pitchFamily="65" charset="-120"/>
                <a:ea typeface="標楷體" panose="03000509000000000000" pitchFamily="65" charset="-120"/>
              </a:rPr>
              <a:t>社團幹部任期當年度之活動</a:t>
            </a:r>
            <a:endParaRPr lang="en-US" altLang="zh-TW" sz="2600" dirty="0">
              <a:latin typeface="標楷體" panose="03000509000000000000" pitchFamily="65" charset="-120"/>
              <a:ea typeface="標楷體" panose="03000509000000000000" pitchFamily="65" charset="-120"/>
            </a:endParaRPr>
          </a:p>
          <a:p>
            <a:pPr marL="0" lvl="0" indent="0">
              <a:lnSpc>
                <a:spcPct val="150000"/>
              </a:lnSpc>
              <a:spcBef>
                <a:spcPts val="600"/>
              </a:spcBef>
              <a:spcAft>
                <a:spcPts val="0"/>
              </a:spcAft>
              <a:buNone/>
            </a:pPr>
            <a:r>
              <a:rPr lang="zh-TW" altLang="en-US" sz="2600" dirty="0">
                <a:latin typeface="標楷體" panose="03000509000000000000" pitchFamily="65" charset="-120"/>
                <a:ea typeface="標楷體" panose="03000509000000000000" pitchFamily="65" charset="-120"/>
              </a:rPr>
              <a:t>內容為限。</a:t>
            </a:r>
            <a:endParaRPr sz="2600" dirty="0">
              <a:latin typeface="標楷體" panose="03000509000000000000" pitchFamily="65" charset="-120"/>
              <a:ea typeface="標楷體" panose="03000509000000000000" pitchFamily="65" charset="-120"/>
            </a:endParaRPr>
          </a:p>
        </p:txBody>
      </p:sp>
      <p:sp>
        <p:nvSpPr>
          <p:cNvPr id="135" name="Google Shape;13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534609" y="541179"/>
            <a:ext cx="1864345"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3000" dirty="0">
                <a:latin typeface="標楷體" panose="03000509000000000000" pitchFamily="65" charset="-120"/>
                <a:ea typeface="標楷體" panose="03000509000000000000" pitchFamily="65" charset="-120"/>
              </a:rPr>
              <a:t>評鑑形式</a:t>
            </a:r>
            <a:endParaRPr sz="30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798249" y="958750"/>
            <a:ext cx="5571199" cy="324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a:lnSpc>
                <a:spcPct val="150000"/>
              </a:lnSpc>
              <a:buNone/>
            </a:pPr>
            <a:r>
              <a:rPr lang="zh-TW" altLang="en-US" sz="2600" dirty="0">
                <a:latin typeface="標楷體" panose="03000509000000000000" pitchFamily="65" charset="-120"/>
                <a:ea typeface="標楷體" panose="03000509000000000000" pitchFamily="65" charset="-120"/>
              </a:rPr>
              <a:t>評鑑內容為</a:t>
            </a:r>
            <a:r>
              <a:rPr lang="zh-TW" altLang="en-US" sz="2600" dirty="0">
                <a:solidFill>
                  <a:srgbClr val="FF0000"/>
                </a:solidFill>
                <a:latin typeface="標楷體" panose="03000509000000000000" pitchFamily="65" charset="-120"/>
                <a:ea typeface="標楷體" panose="03000509000000000000" pitchFamily="65" charset="-120"/>
              </a:rPr>
              <a:t>平時評鑑</a:t>
            </a:r>
            <a:r>
              <a:rPr lang="zh-TW" altLang="en-US" sz="2600" dirty="0">
                <a:latin typeface="標楷體" panose="03000509000000000000" pitchFamily="65" charset="-120"/>
                <a:ea typeface="標楷體" panose="03000509000000000000" pitchFamily="65" charset="-120"/>
              </a:rPr>
              <a:t>及</a:t>
            </a:r>
            <a:r>
              <a:rPr lang="zh-TW" altLang="en-US" sz="2600" dirty="0">
                <a:solidFill>
                  <a:srgbClr val="FF0000"/>
                </a:solidFill>
                <a:latin typeface="標楷體" panose="03000509000000000000" pitchFamily="65" charset="-120"/>
                <a:ea typeface="標楷體" panose="03000509000000000000" pitchFamily="65" charset="-120"/>
              </a:rPr>
              <a:t>學年度評鑑</a:t>
            </a:r>
            <a:br>
              <a:rPr lang="en-US" altLang="zh-TW"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評鑑方式為</a:t>
            </a:r>
            <a:r>
              <a:rPr lang="zh-TW" altLang="en-US" sz="2600" dirty="0">
                <a:solidFill>
                  <a:schemeClr val="tx2">
                    <a:lumMod val="25000"/>
                  </a:schemeClr>
                </a:solidFill>
                <a:latin typeface="標楷體" panose="03000509000000000000" pitchFamily="65" charset="-120"/>
                <a:ea typeface="標楷體" panose="03000509000000000000" pitchFamily="65" charset="-120"/>
              </a:rPr>
              <a:t>線上評鑑</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上傳</a:t>
            </a:r>
            <a:r>
              <a:rPr lang="zh-TW" altLang="en-US" sz="2600" dirty="0">
                <a:solidFill>
                  <a:srgbClr val="FF0000"/>
                </a:solidFill>
                <a:latin typeface="標楷體" panose="03000509000000000000" pitchFamily="65" charset="-120"/>
                <a:ea typeface="標楷體" panose="03000509000000000000" pitchFamily="65" charset="-120"/>
              </a:rPr>
              <a:t>共通性</a:t>
            </a:r>
            <a:r>
              <a:rPr lang="zh-TW" altLang="en-US" sz="2600" dirty="0">
                <a:latin typeface="標楷體" panose="03000509000000000000" pitchFamily="65" charset="-120"/>
                <a:ea typeface="標楷體" panose="03000509000000000000" pitchFamily="65" charset="-120"/>
              </a:rPr>
              <a:t>及</a:t>
            </a:r>
            <a:r>
              <a:rPr lang="zh-TW" altLang="en-US" sz="2600" dirty="0">
                <a:solidFill>
                  <a:srgbClr val="FF0000"/>
                </a:solidFill>
                <a:latin typeface="標楷體" panose="03000509000000000000" pitchFamily="65" charset="-120"/>
                <a:ea typeface="標楷體" panose="03000509000000000000" pitchFamily="65" charset="-120"/>
              </a:rPr>
              <a:t>社團活動績效</a:t>
            </a:r>
            <a:r>
              <a:rPr lang="zh-TW" altLang="en-US" sz="2600" dirty="0">
                <a:latin typeface="標楷體" panose="03000509000000000000" pitchFamily="65" charset="-120"/>
                <a:ea typeface="標楷體" panose="03000509000000000000" pitchFamily="65" charset="-120"/>
              </a:rPr>
              <a:t>檔案</a:t>
            </a:r>
            <a:r>
              <a:rPr lang="en-US" altLang="zh-TW" sz="2600" dirty="0">
                <a:latin typeface="標楷體" panose="03000509000000000000" pitchFamily="65" charset="-120"/>
                <a:ea typeface="標楷體" panose="03000509000000000000" pitchFamily="65" charset="-120"/>
              </a:rPr>
              <a:t>)</a:t>
            </a:r>
          </a:p>
          <a:p>
            <a:pPr marL="0" lvl="0" indent="0">
              <a:lnSpc>
                <a:spcPct val="150000"/>
              </a:lnSpc>
              <a:buNone/>
            </a:pPr>
            <a:endParaRPr lang="en-US" altLang="zh-TW" sz="2600" dirty="0">
              <a:latin typeface="標楷體" panose="03000509000000000000" pitchFamily="65" charset="-120"/>
              <a:ea typeface="標楷體" panose="03000509000000000000" pitchFamily="65" charset="-120"/>
            </a:endParaRPr>
          </a:p>
          <a:p>
            <a:pPr marL="0" lvl="0" indent="0">
              <a:buNone/>
            </a:pPr>
            <a:endParaRPr lang="en-US" altLang="zh-TW" sz="2600" dirty="0">
              <a:latin typeface="標楷體" panose="03000509000000000000" pitchFamily="65" charset="-120"/>
              <a:ea typeface="標楷體" panose="03000509000000000000" pitchFamily="65"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534609" y="541179"/>
            <a:ext cx="1864345"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3000" dirty="0">
                <a:latin typeface="標楷體" panose="03000509000000000000" pitchFamily="65" charset="-120"/>
                <a:ea typeface="標楷體" panose="03000509000000000000" pitchFamily="65" charset="-120"/>
              </a:rPr>
              <a:t>評鑑形式</a:t>
            </a:r>
            <a:endParaRPr sz="30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630659" y="958750"/>
            <a:ext cx="5738790" cy="324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eaLnBrk="0" fontAlgn="auto" hangingPunct="0">
              <a:spcBef>
                <a:spcPts val="25"/>
              </a:spcBef>
              <a:spcAft>
                <a:spcPts val="0"/>
              </a:spcAft>
              <a:buNone/>
              <a:tabLst>
                <a:tab pos="685800" algn="l"/>
                <a:tab pos="990600" algn="l"/>
              </a:tabLst>
            </a:pPr>
            <a:r>
              <a:rPr lang="zh-TW" altLang="zh-TW" sz="2600" u="none" strike="noStrike" kern="0" dirty="0">
                <a:solidFill>
                  <a:srgbClr val="FF0000"/>
                </a:solidFill>
                <a:effectLst/>
                <a:latin typeface="Arial" panose="020B0604020202020204" pitchFamily="34" charset="0"/>
                <a:ea typeface="標楷體" panose="03000509000000000000" pitchFamily="65" charset="-120"/>
                <a:cs typeface="標楷體" panose="03000509000000000000" pitchFamily="65" charset="-120"/>
              </a:rPr>
              <a:t>平時評鑑：</a:t>
            </a:r>
            <a:endParaRPr lang="en-US" altLang="zh-TW" sz="2600" u="none" strike="noStrike" kern="0" dirty="0">
              <a:solidFill>
                <a:srgbClr val="FF0000"/>
              </a:solidFill>
              <a:effectLst/>
              <a:latin typeface="Arial" panose="020B0604020202020204" pitchFamily="34" charset="0"/>
              <a:ea typeface="標楷體" panose="03000509000000000000" pitchFamily="65" charset="-120"/>
              <a:cs typeface="標楷體" panose="03000509000000000000" pitchFamily="65" charset="-120"/>
            </a:endParaRPr>
          </a:p>
          <a:p>
            <a:pPr marL="0" lvl="0" indent="0" eaLnBrk="0" fontAlgn="auto" hangingPunct="0">
              <a:spcBef>
                <a:spcPts val="25"/>
              </a:spcBef>
              <a:spcAft>
                <a:spcPts val="0"/>
              </a:spcAft>
              <a:buNone/>
              <a:tabLst>
                <a:tab pos="685800" algn="l"/>
                <a:tab pos="990600" algn="l"/>
              </a:tabLst>
            </a:pPr>
            <a:endParaRPr lang="en-US" altLang="zh-TW" sz="1600" u="none" strike="noStrike" kern="0" dirty="0">
              <a:effectLst/>
              <a:latin typeface="Arial" panose="020B0604020202020204" pitchFamily="34" charset="0"/>
              <a:ea typeface="標楷體" panose="03000509000000000000" pitchFamily="65" charset="-120"/>
              <a:cs typeface="標楷體" panose="03000509000000000000" pitchFamily="65" charset="-120"/>
            </a:endParaRPr>
          </a:p>
          <a:p>
            <a:pPr marL="0" lvl="0" indent="0" eaLnBrk="0" fontAlgn="auto" hangingPunct="0">
              <a:spcBef>
                <a:spcPts val="25"/>
              </a:spcBef>
              <a:spcAft>
                <a:spcPts val="0"/>
              </a:spcAft>
              <a:buNone/>
              <a:tabLst>
                <a:tab pos="685800" algn="l"/>
                <a:tab pos="990600" algn="l"/>
              </a:tabLst>
            </a:pPr>
            <a:r>
              <a:rPr lang="zh-TW" altLang="zh-TW" sz="1600" u="none" strike="noStrike" kern="0" dirty="0">
                <a:effectLst/>
                <a:latin typeface="Arial" panose="020B0604020202020204" pitchFamily="34" charset="0"/>
                <a:ea typeface="標楷體" panose="03000509000000000000" pitchFamily="65" charset="-120"/>
                <a:cs typeface="標楷體" panose="03000509000000000000" pitchFamily="65" charset="-120"/>
              </a:rPr>
              <a:t>由課外組社團輔導老師就下列各項輔導社團資料作為平時評鑑評分項目。</a:t>
            </a:r>
            <a:endParaRPr lang="zh-TW" altLang="zh-TW" sz="1600" u="none" strike="noStrike"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lt"/>
              <a:buAutoNum type="arabicPeriod"/>
              <a:tabLst>
                <a:tab pos="685800" algn="l"/>
                <a:tab pos="990600" algn="l"/>
              </a:tabLst>
            </a:pPr>
            <a:r>
              <a:rPr lang="zh-TW" altLang="zh-TW" sz="1400" kern="0" dirty="0">
                <a:effectLst/>
                <a:latin typeface="Arial" panose="020B0604020202020204" pitchFamily="34" charset="0"/>
                <a:ea typeface="標楷體" panose="03000509000000000000" pitchFamily="65" charset="-120"/>
                <a:cs typeface="標楷體" panose="03000509000000000000" pitchFamily="65" charset="-120"/>
              </a:rPr>
              <a:t>活動申請及成果表是否依時間辦理。</a:t>
            </a:r>
            <a:endParaRPr lang="zh-TW" altLang="zh-TW" sz="1400"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arabicPeriod"/>
              <a:tabLst>
                <a:tab pos="685800" algn="l"/>
                <a:tab pos="990600" algn="l"/>
              </a:tabLst>
            </a:pPr>
            <a:r>
              <a:rPr lang="zh-TW" altLang="zh-TW" sz="1400" kern="0" dirty="0">
                <a:effectLst/>
                <a:latin typeface="Arial" panose="020B0604020202020204" pitchFamily="34" charset="0"/>
                <a:ea typeface="標楷體" panose="03000509000000000000" pitchFamily="65" charset="-120"/>
                <a:cs typeface="標楷體" panose="03000509000000000000" pitchFamily="65" charset="-120"/>
              </a:rPr>
              <a:t>經費申請及結報是否依時間辦理。</a:t>
            </a:r>
            <a:endParaRPr lang="zh-TW" altLang="zh-TW" sz="1400"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arabicPeriod"/>
              <a:tabLst>
                <a:tab pos="685800" algn="l"/>
                <a:tab pos="990600" algn="l"/>
              </a:tabLst>
            </a:pPr>
            <a:r>
              <a:rPr lang="zh-TW" altLang="zh-TW" sz="1400" kern="0" dirty="0">
                <a:effectLst/>
                <a:latin typeface="Arial" panose="020B0604020202020204" pitchFamily="34" charset="0"/>
                <a:ea typeface="標楷體" panose="03000509000000000000" pitchFamily="65" charset="-120"/>
                <a:cs typeface="標楷體" panose="03000509000000000000" pitchFamily="65" charset="-120"/>
              </a:rPr>
              <a:t>配合學校辦理各項活動參與情形</a:t>
            </a:r>
            <a:r>
              <a:rPr lang="en-US" altLang="zh-TW" sz="1400" kern="0" dirty="0">
                <a:solidFill>
                  <a:schemeClr val="accent5">
                    <a:lumMod val="50000"/>
                  </a:schemeClr>
                </a:solidFill>
                <a:effectLst/>
                <a:latin typeface="Arial" panose="020B0604020202020204" pitchFamily="34" charset="0"/>
                <a:ea typeface="標楷體" panose="03000509000000000000" pitchFamily="65" charset="-120"/>
                <a:cs typeface="標楷體" panose="03000509000000000000" pitchFamily="65" charset="-120"/>
              </a:rPr>
              <a:t>(</a:t>
            </a:r>
            <a:r>
              <a:rPr lang="zh-TW" altLang="en-US" sz="1400" kern="0" dirty="0">
                <a:solidFill>
                  <a:schemeClr val="accent5">
                    <a:lumMod val="50000"/>
                  </a:schemeClr>
                </a:solidFill>
                <a:effectLst/>
                <a:latin typeface="Arial" panose="020B0604020202020204" pitchFamily="34" charset="0"/>
                <a:ea typeface="標楷體" panose="03000509000000000000" pitchFamily="65" charset="-120"/>
                <a:cs typeface="標楷體" panose="03000509000000000000" pitchFamily="65" charset="-120"/>
              </a:rPr>
              <a:t>如社博</a:t>
            </a:r>
            <a:r>
              <a:rPr lang="zh-TW" altLang="en-US" sz="1400" dirty="0">
                <a:solidFill>
                  <a:schemeClr val="accent5">
                    <a:lumMod val="50000"/>
                  </a:schemeClr>
                </a:solidFill>
                <a:latin typeface="Arial" panose="020B0604020202020204" pitchFamily="34" charset="0"/>
                <a:ea typeface="標楷體" panose="03000509000000000000" pitchFamily="65" charset="-120"/>
                <a:cs typeface="標楷體" panose="03000509000000000000" pitchFamily="65" charset="-120"/>
              </a:rPr>
              <a:t>及整潔競賽等</a:t>
            </a:r>
            <a:r>
              <a:rPr lang="en-US" altLang="zh-TW" sz="1400" dirty="0">
                <a:solidFill>
                  <a:schemeClr val="accent5">
                    <a:lumMod val="50000"/>
                  </a:schemeClr>
                </a:solidFill>
                <a:latin typeface="Arial" panose="020B0604020202020204" pitchFamily="34" charset="0"/>
                <a:ea typeface="標楷體" panose="03000509000000000000" pitchFamily="65" charset="-120"/>
                <a:cs typeface="標楷體" panose="03000509000000000000" pitchFamily="65" charset="-120"/>
              </a:rPr>
              <a:t>)</a:t>
            </a:r>
            <a:endParaRPr lang="zh-TW" altLang="zh-TW" sz="1400" kern="100" dirty="0">
              <a:solidFill>
                <a:schemeClr val="accent5">
                  <a:lumMod val="50000"/>
                </a:schemeClr>
              </a:solidFill>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arabicPeriod"/>
              <a:tabLst>
                <a:tab pos="685800" algn="l"/>
                <a:tab pos="990600" algn="l"/>
              </a:tabLst>
            </a:pPr>
            <a:r>
              <a:rPr lang="zh-TW" altLang="zh-TW" sz="1400" kern="0" dirty="0">
                <a:effectLst/>
                <a:latin typeface="Arial" panose="020B0604020202020204" pitchFamily="34" charset="0"/>
                <a:ea typeface="標楷體" panose="03000509000000000000" pitchFamily="65" charset="-120"/>
                <a:cs typeface="標楷體" panose="03000509000000000000" pitchFamily="65" charset="-120"/>
              </a:rPr>
              <a:t>出席各項會議、研習營情形</a:t>
            </a:r>
            <a:r>
              <a:rPr lang="en-US" altLang="zh-TW" sz="1400" kern="0" dirty="0">
                <a:solidFill>
                  <a:schemeClr val="accent5">
                    <a:lumMod val="50000"/>
                  </a:schemeClr>
                </a:solidFill>
                <a:effectLst/>
                <a:latin typeface="Arial" panose="020B0604020202020204" pitchFamily="34" charset="0"/>
                <a:ea typeface="標楷體" panose="03000509000000000000" pitchFamily="65" charset="-120"/>
                <a:cs typeface="標楷體" panose="03000509000000000000" pitchFamily="65" charset="-120"/>
              </a:rPr>
              <a:t>(</a:t>
            </a:r>
            <a:r>
              <a:rPr lang="zh-TW" altLang="en-US" sz="1400" kern="0" dirty="0">
                <a:solidFill>
                  <a:schemeClr val="accent5">
                    <a:lumMod val="50000"/>
                  </a:schemeClr>
                </a:solidFill>
                <a:effectLst/>
                <a:latin typeface="Arial" panose="020B0604020202020204" pitchFamily="34" charset="0"/>
                <a:ea typeface="標楷體" panose="03000509000000000000" pitchFamily="65" charset="-120"/>
                <a:cs typeface="標楷體" panose="03000509000000000000" pitchFamily="65" charset="-120"/>
              </a:rPr>
              <a:t>如幹訓及課外組舉辦之各項說明會等</a:t>
            </a:r>
            <a:r>
              <a:rPr lang="en-US" altLang="zh-TW" sz="1400" kern="0" dirty="0">
                <a:solidFill>
                  <a:schemeClr val="accent5">
                    <a:lumMod val="50000"/>
                  </a:schemeClr>
                </a:solidFill>
                <a:effectLst/>
                <a:latin typeface="Arial" panose="020B0604020202020204" pitchFamily="34" charset="0"/>
                <a:ea typeface="標楷體" panose="03000509000000000000" pitchFamily="65" charset="-120"/>
                <a:cs typeface="標楷體" panose="03000509000000000000" pitchFamily="65" charset="-120"/>
              </a:rPr>
              <a:t>)</a:t>
            </a:r>
            <a:endParaRPr lang="zh-TW" altLang="zh-TW" sz="1400" kern="100" dirty="0">
              <a:solidFill>
                <a:schemeClr val="accent5">
                  <a:lumMod val="50000"/>
                </a:schemeClr>
              </a:solidFill>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arabicPeriod"/>
              <a:tabLst>
                <a:tab pos="685800" algn="l"/>
                <a:tab pos="990600" algn="l"/>
              </a:tabLst>
            </a:pPr>
            <a:r>
              <a:rPr lang="zh-TW" altLang="zh-TW" sz="1400" kern="0" dirty="0">
                <a:effectLst/>
                <a:latin typeface="Arial" panose="020B0604020202020204" pitchFamily="34" charset="0"/>
                <a:ea typeface="標楷體" panose="03000509000000000000" pitchFamily="65" charset="-120"/>
                <a:cs typeface="標楷體" panose="03000509000000000000" pitchFamily="65" charset="-120"/>
              </a:rPr>
              <a:t>借用場地是否維護及復原。</a:t>
            </a:r>
            <a:endParaRPr lang="zh-TW" altLang="zh-TW" sz="1400"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arabicPeriod"/>
              <a:tabLst>
                <a:tab pos="685800" algn="l"/>
                <a:tab pos="990600" algn="l"/>
              </a:tabLst>
            </a:pPr>
            <a:r>
              <a:rPr lang="zh-TW" altLang="zh-TW" sz="1400" kern="0" dirty="0">
                <a:effectLst/>
                <a:latin typeface="Arial" panose="020B0604020202020204" pitchFamily="34" charset="0"/>
                <a:ea typeface="標楷體" panose="03000509000000000000" pitchFamily="65" charset="-120"/>
                <a:cs typeface="標楷體" panose="03000509000000000000" pitchFamily="65" charset="-120"/>
              </a:rPr>
              <a:t>借用器材是否愛惜公物並按時歸還。</a:t>
            </a:r>
            <a:endParaRPr lang="zh-TW" altLang="zh-TW" sz="1400"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arabicPeriod"/>
              <a:tabLst>
                <a:tab pos="685800" algn="l"/>
                <a:tab pos="990600" algn="l"/>
              </a:tabLst>
            </a:pPr>
            <a:r>
              <a:rPr lang="zh-TW" altLang="zh-TW" sz="1400" kern="0" dirty="0">
                <a:effectLst/>
                <a:latin typeface="Arial" panose="020B0604020202020204" pitchFamily="34" charset="0"/>
                <a:ea typeface="標楷體" panose="03000509000000000000" pitchFamily="65" charset="-120"/>
                <a:cs typeface="標楷體" panose="03000509000000000000" pitchFamily="65" charset="-120"/>
              </a:rPr>
              <a:t>社團辦公室整潔及使用情形。</a:t>
            </a:r>
            <a:endParaRPr lang="zh-TW" altLang="zh-TW" sz="1400"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arabicPeriod"/>
              <a:tabLst>
                <a:tab pos="685800" algn="l"/>
                <a:tab pos="990600" algn="l"/>
              </a:tabLst>
            </a:pPr>
            <a:r>
              <a:rPr lang="zh-TW" altLang="zh-TW" sz="1400" kern="0" dirty="0">
                <a:effectLst/>
                <a:latin typeface="Arial" panose="020B0604020202020204" pitchFamily="34" charset="0"/>
                <a:ea typeface="標楷體" panose="03000509000000000000" pitchFamily="65" charset="-120"/>
                <a:cs typeface="標楷體" panose="03000509000000000000" pitchFamily="65" charset="-120"/>
              </a:rPr>
              <a:t>其他。</a:t>
            </a:r>
            <a:endParaRPr lang="zh-TW" altLang="zh-TW" sz="1400" kern="100" dirty="0">
              <a:effectLst/>
              <a:latin typeface="Arial" panose="020B0604020202020204" pitchFamily="34" charset="0"/>
              <a:ea typeface="標楷體" panose="03000509000000000000" pitchFamily="65" charset="-120"/>
              <a:cs typeface="Times New Roman" panose="02020603050405020304" pitchFamily="18" charset="0"/>
            </a:endParaRPr>
          </a:p>
          <a:p>
            <a:pPr marL="0" lvl="0" indent="0">
              <a:lnSpc>
                <a:spcPct val="150000"/>
              </a:lnSpc>
              <a:buNone/>
            </a:pPr>
            <a:endParaRPr lang="en-US" altLang="zh-TW" sz="1400" dirty="0">
              <a:latin typeface="標楷體" panose="03000509000000000000" pitchFamily="65" charset="-120"/>
              <a:ea typeface="標楷體" panose="03000509000000000000" pitchFamily="65" charset="-120"/>
            </a:endParaRPr>
          </a:p>
          <a:p>
            <a:pPr marL="0" lvl="0" indent="0">
              <a:buNone/>
            </a:pP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6432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534609" y="541179"/>
            <a:ext cx="1864345"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3000" dirty="0">
                <a:latin typeface="標楷體" panose="03000509000000000000" pitchFamily="65" charset="-120"/>
                <a:ea typeface="標楷體" panose="03000509000000000000" pitchFamily="65" charset="-120"/>
              </a:rPr>
              <a:t>評鑑形式</a:t>
            </a:r>
            <a:endParaRPr sz="30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798249" y="958750"/>
            <a:ext cx="5571199" cy="324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eaLnBrk="0" fontAlgn="auto" hangingPunct="0">
              <a:spcBef>
                <a:spcPts val="25"/>
              </a:spcBef>
              <a:spcAft>
                <a:spcPts val="0"/>
              </a:spcAft>
              <a:buNone/>
              <a:tabLst>
                <a:tab pos="685800" algn="l"/>
                <a:tab pos="990600" algn="l"/>
              </a:tabLst>
            </a:pPr>
            <a:r>
              <a:rPr lang="zh-TW" altLang="en-US" sz="2600" dirty="0">
                <a:solidFill>
                  <a:srgbClr val="FF0000"/>
                </a:solidFill>
                <a:latin typeface="Arial" panose="020B0604020202020204" pitchFamily="34" charset="0"/>
                <a:ea typeface="標楷體" panose="03000509000000000000" pitchFamily="65" charset="-120"/>
                <a:cs typeface="標楷體" panose="03000509000000000000" pitchFamily="65" charset="-120"/>
              </a:rPr>
              <a:t>學年度</a:t>
            </a:r>
            <a:r>
              <a:rPr lang="zh-TW" altLang="zh-TW" sz="2600" u="none" strike="noStrike" kern="0" dirty="0">
                <a:solidFill>
                  <a:srgbClr val="FF0000"/>
                </a:solidFill>
                <a:effectLst/>
                <a:latin typeface="Arial" panose="020B0604020202020204" pitchFamily="34" charset="0"/>
                <a:ea typeface="標楷體" panose="03000509000000000000" pitchFamily="65" charset="-120"/>
                <a:cs typeface="標楷體" panose="03000509000000000000" pitchFamily="65" charset="-120"/>
              </a:rPr>
              <a:t>評鑑：</a:t>
            </a:r>
            <a:endParaRPr lang="en-US" altLang="zh-TW" sz="2600" u="none" strike="noStrike" kern="0" dirty="0">
              <a:solidFill>
                <a:srgbClr val="FF0000"/>
              </a:solidFill>
              <a:effectLst/>
              <a:latin typeface="Arial" panose="020B0604020202020204" pitchFamily="34" charset="0"/>
              <a:ea typeface="標楷體" panose="03000509000000000000" pitchFamily="65" charset="-120"/>
              <a:cs typeface="標楷體" panose="03000509000000000000" pitchFamily="65" charset="-120"/>
            </a:endParaRPr>
          </a:p>
          <a:p>
            <a:pPr marL="0" lvl="0" indent="0" eaLnBrk="0" fontAlgn="auto" hangingPunct="0">
              <a:spcBef>
                <a:spcPts val="25"/>
              </a:spcBef>
              <a:spcAft>
                <a:spcPts val="0"/>
              </a:spcAft>
              <a:buNone/>
              <a:tabLst>
                <a:tab pos="685800" algn="l"/>
                <a:tab pos="990600" algn="l"/>
              </a:tabLst>
            </a:pPr>
            <a:endParaRPr lang="en-US" altLang="zh-TW" sz="1800" u="none" strike="noStrike" kern="0" dirty="0">
              <a:effectLst/>
              <a:latin typeface="Arial" panose="020B0604020202020204" pitchFamily="34" charset="0"/>
              <a:ea typeface="標楷體" panose="03000509000000000000" pitchFamily="65" charset="-120"/>
              <a:cs typeface="標楷體" panose="03000509000000000000" pitchFamily="65" charset="-120"/>
            </a:endParaRPr>
          </a:p>
          <a:p>
            <a:pPr marL="0" lvl="0" indent="0" eaLnBrk="0" fontAlgn="auto" hangingPunct="0">
              <a:spcBef>
                <a:spcPts val="25"/>
              </a:spcBef>
              <a:spcAft>
                <a:spcPts val="0"/>
              </a:spcAft>
              <a:buNone/>
              <a:tabLst>
                <a:tab pos="685800" algn="l"/>
                <a:tab pos="990600" algn="l"/>
              </a:tabLst>
            </a:pPr>
            <a:r>
              <a:rPr lang="zh-TW" altLang="zh-TW" sz="1800" u="none" strike="noStrike" kern="0" dirty="0">
                <a:effectLst/>
                <a:latin typeface="Arial" panose="020B0604020202020204" pitchFamily="34" charset="0"/>
                <a:ea typeface="標楷體" panose="03000509000000000000" pitchFamily="65" charset="-120"/>
                <a:cs typeface="標楷體" panose="03000509000000000000" pitchFamily="65" charset="-120"/>
              </a:rPr>
              <a:t>由評鑑委員就下列項目評鑑。</a:t>
            </a:r>
            <a:endParaRPr lang="zh-TW" altLang="zh-TW" sz="1800" u="none" strike="noStrike"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ea1ChtPlain"/>
              <a:tabLst>
                <a:tab pos="685800" algn="l"/>
                <a:tab pos="990600" algn="l"/>
              </a:tabLst>
            </a:pPr>
            <a:r>
              <a:rPr lang="zh-TW" altLang="zh-TW" sz="1800" kern="0" dirty="0">
                <a:effectLst/>
                <a:latin typeface="Arial" panose="020B0604020202020204" pitchFamily="34" charset="0"/>
                <a:ea typeface="標楷體" panose="03000509000000000000" pitchFamily="65" charset="-120"/>
                <a:cs typeface="標楷體" panose="03000509000000000000" pitchFamily="65" charset="-120"/>
              </a:rPr>
              <a:t>組織運作。</a:t>
            </a:r>
            <a:endParaRPr lang="zh-TW" altLang="zh-TW" sz="1800"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ea1ChtPlain"/>
              <a:tabLst>
                <a:tab pos="685800" algn="l"/>
                <a:tab pos="990600" algn="l"/>
              </a:tabLst>
            </a:pPr>
            <a:r>
              <a:rPr lang="zh-TW" altLang="zh-TW" sz="1800" kern="0" dirty="0">
                <a:effectLst/>
                <a:latin typeface="Arial" panose="020B0604020202020204" pitchFamily="34" charset="0"/>
                <a:ea typeface="標楷體" panose="03000509000000000000" pitchFamily="65" charset="-120"/>
                <a:cs typeface="標楷體" panose="03000509000000000000" pitchFamily="65" charset="-120"/>
              </a:rPr>
              <a:t>資源管理。</a:t>
            </a:r>
            <a:endParaRPr lang="zh-TW" altLang="zh-TW" sz="1800"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ea1ChtPlain"/>
              <a:tabLst>
                <a:tab pos="685800" algn="l"/>
                <a:tab pos="990600" algn="l"/>
              </a:tabLst>
            </a:pPr>
            <a:r>
              <a:rPr lang="zh-TW" altLang="zh-TW" sz="1800" kern="0" dirty="0">
                <a:effectLst/>
                <a:latin typeface="Arial" panose="020B0604020202020204" pitchFamily="34" charset="0"/>
                <a:ea typeface="標楷體" panose="03000509000000000000" pitchFamily="65" charset="-120"/>
                <a:cs typeface="標楷體" panose="03000509000000000000" pitchFamily="65" charset="-120"/>
              </a:rPr>
              <a:t>規劃與執行。</a:t>
            </a:r>
            <a:endParaRPr lang="zh-TW" altLang="zh-TW" sz="1800" kern="100" dirty="0">
              <a:effectLst/>
              <a:latin typeface="Arial" panose="020B0604020202020204" pitchFamily="34" charset="0"/>
              <a:ea typeface="標楷體" panose="03000509000000000000" pitchFamily="65" charset="-120"/>
              <a:cs typeface="Times New Roman" panose="02020603050405020304" pitchFamily="18" charset="0"/>
            </a:endParaRPr>
          </a:p>
          <a:p>
            <a:pPr marL="342900" lvl="0" indent="-342900" eaLnBrk="0" fontAlgn="auto" hangingPunct="0">
              <a:spcBef>
                <a:spcPts val="25"/>
              </a:spcBef>
              <a:spcAft>
                <a:spcPts val="0"/>
              </a:spcAft>
              <a:buFont typeface="+mj-ea"/>
              <a:buAutoNum type="ea1ChtPlain"/>
              <a:tabLst>
                <a:tab pos="685800" algn="l"/>
                <a:tab pos="990600" algn="l"/>
              </a:tabLst>
            </a:pPr>
            <a:r>
              <a:rPr lang="zh-TW" altLang="zh-TW" sz="1800" kern="0" dirty="0">
                <a:effectLst/>
                <a:latin typeface="Arial" panose="020B0604020202020204" pitchFamily="34" charset="0"/>
                <a:ea typeface="標楷體" panose="03000509000000000000" pitchFamily="65" charset="-120"/>
                <a:cs typeface="標楷體" panose="03000509000000000000" pitchFamily="65" charset="-120"/>
              </a:rPr>
              <a:t>特色與績效。</a:t>
            </a:r>
            <a:endParaRPr lang="zh-TW" altLang="zh-TW" sz="1800" kern="100" dirty="0">
              <a:effectLst/>
              <a:latin typeface="Arial" panose="020B0604020202020204" pitchFamily="34" charset="0"/>
              <a:ea typeface="標楷體" panose="03000509000000000000" pitchFamily="65" charset="-120"/>
              <a:cs typeface="Times New Roman" panose="02020603050405020304" pitchFamily="18" charset="0"/>
            </a:endParaRPr>
          </a:p>
          <a:p>
            <a:pPr marL="0" lvl="0" indent="0">
              <a:lnSpc>
                <a:spcPct val="150000"/>
              </a:lnSpc>
              <a:buNone/>
            </a:pPr>
            <a:endParaRPr lang="en-US" altLang="zh-TW" sz="2600" dirty="0">
              <a:latin typeface="標楷體" panose="03000509000000000000" pitchFamily="65" charset="-120"/>
              <a:ea typeface="標楷體" panose="03000509000000000000" pitchFamily="65" charset="-120"/>
            </a:endParaRPr>
          </a:p>
          <a:p>
            <a:pPr marL="0" lvl="0" indent="0">
              <a:buNone/>
            </a:pP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9577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534609" y="541179"/>
            <a:ext cx="1864345"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3000" dirty="0">
                <a:latin typeface="標楷體" panose="03000509000000000000" pitchFamily="65" charset="-120"/>
                <a:ea typeface="標楷體" panose="03000509000000000000" pitchFamily="65" charset="-120"/>
              </a:rPr>
              <a:t>評鑑上傳格式</a:t>
            </a:r>
            <a:endParaRPr sz="30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636883" y="541179"/>
            <a:ext cx="5571199" cy="3903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a:lnSpc>
                <a:spcPct val="150000"/>
              </a:lnSpc>
              <a:buNone/>
            </a:pPr>
            <a:r>
              <a:rPr lang="zh-TW" altLang="en-US" sz="2600" dirty="0">
                <a:latin typeface="標楷體" panose="03000509000000000000" pitchFamily="65" charset="-120"/>
                <a:ea typeface="標楷體" panose="03000509000000000000" pitchFamily="65" charset="-120"/>
              </a:rPr>
              <a:t>共通性及社團活動績效：</a:t>
            </a:r>
            <a:br>
              <a:rPr lang="zh-TW" altLang="en-US" sz="2600" dirty="0">
                <a:latin typeface="標楷體" panose="03000509000000000000" pitchFamily="65" charset="-120"/>
                <a:ea typeface="標楷體" panose="03000509000000000000" pitchFamily="65" charset="-120"/>
              </a:rPr>
            </a:br>
            <a:r>
              <a:rPr lang="zh-TW" altLang="en-US" sz="2600" dirty="0">
                <a:latin typeface="標楷體" panose="03000509000000000000" pitchFamily="65" charset="-120"/>
                <a:ea typeface="標楷體" panose="03000509000000000000" pitchFamily="65" charset="-120"/>
              </a:rPr>
              <a:t>請分為三個檔 </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外部連結不算分</a:t>
            </a:r>
            <a:r>
              <a:rPr lang="en-US" altLang="zh-TW" sz="2600" dirty="0">
                <a:latin typeface="標楷體" panose="03000509000000000000" pitchFamily="65" charset="-120"/>
                <a:ea typeface="標楷體" panose="03000509000000000000" pitchFamily="65" charset="-120"/>
              </a:rPr>
              <a:t>)</a:t>
            </a:r>
          </a:p>
          <a:p>
            <a:pPr marL="0" lvl="0" indent="0">
              <a:buNone/>
            </a:pPr>
            <a:r>
              <a:rPr lang="en-US" altLang="zh-TW" sz="2200" dirty="0">
                <a:latin typeface="標楷體" panose="03000509000000000000" pitchFamily="65" charset="-120"/>
                <a:ea typeface="標楷體" panose="03000509000000000000" pitchFamily="65" charset="-120"/>
              </a:rPr>
              <a:t>1. </a:t>
            </a:r>
            <a:r>
              <a:rPr lang="zh-TW" altLang="en-US" sz="2200" dirty="0">
                <a:latin typeface="標楷體" panose="03000509000000000000" pitchFamily="65" charset="-120"/>
                <a:ea typeface="標楷體" panose="03000509000000000000" pitchFamily="65" charset="-120"/>
              </a:rPr>
              <a:t>組織運作統整為一個</a:t>
            </a:r>
            <a:r>
              <a:rPr lang="en-US" altLang="zh-TW" sz="2200" dirty="0">
                <a:latin typeface="標楷體" panose="03000509000000000000" pitchFamily="65" charset="-120"/>
                <a:ea typeface="標楷體" panose="03000509000000000000" pitchFamily="65" charset="-120"/>
              </a:rPr>
              <a:t>PDF</a:t>
            </a:r>
            <a:r>
              <a:rPr lang="zh-TW" altLang="en-US" sz="2200" dirty="0">
                <a:latin typeface="標楷體" panose="03000509000000000000" pitchFamily="65" charset="-120"/>
                <a:ea typeface="標楷體" panose="03000509000000000000" pitchFamily="65" charset="-120"/>
              </a:rPr>
              <a:t>檔</a:t>
            </a:r>
          </a:p>
          <a:p>
            <a:pPr marL="0" lvl="0" indent="0">
              <a:buNone/>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檔名：編號</a:t>
            </a:r>
            <a:r>
              <a:rPr lang="en-US" altLang="zh-TW" sz="2200" dirty="0">
                <a:latin typeface="標楷體" panose="03000509000000000000" pitchFamily="65" charset="-120"/>
                <a:ea typeface="標楷體" panose="03000509000000000000" pitchFamily="65" charset="-120"/>
              </a:rPr>
              <a:t>OOO</a:t>
            </a:r>
            <a:r>
              <a:rPr lang="zh-TW" altLang="en-US" sz="2200" dirty="0">
                <a:latin typeface="標楷體" panose="03000509000000000000" pitchFamily="65" charset="-120"/>
                <a:ea typeface="標楷體" panose="03000509000000000000" pitchFamily="65" charset="-120"/>
              </a:rPr>
              <a:t>社</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組織運作</a:t>
            </a:r>
            <a:r>
              <a:rPr lang="en-US" altLang="zh-TW" sz="2200" dirty="0">
                <a:latin typeface="標楷體" panose="03000509000000000000" pitchFamily="65" charset="-120"/>
                <a:ea typeface="標楷體" panose="03000509000000000000" pitchFamily="65" charset="-120"/>
              </a:rPr>
              <a:t>)</a:t>
            </a:r>
          </a:p>
          <a:p>
            <a:pPr marL="0" lvl="0" indent="0">
              <a:buNone/>
            </a:pPr>
            <a:r>
              <a:rPr lang="en-US" altLang="zh-TW" sz="2200" dirty="0">
                <a:latin typeface="標楷體" panose="03000509000000000000" pitchFamily="65" charset="-120"/>
                <a:ea typeface="標楷體" panose="03000509000000000000" pitchFamily="65" charset="-120"/>
              </a:rPr>
              <a:t>2. </a:t>
            </a:r>
            <a:r>
              <a:rPr lang="zh-TW" altLang="en-US" sz="2200" dirty="0">
                <a:latin typeface="標楷體" panose="03000509000000000000" pitchFamily="65" charset="-120"/>
                <a:ea typeface="標楷體" panose="03000509000000000000" pitchFamily="65" charset="-120"/>
              </a:rPr>
              <a:t>資源管理統整為一個</a:t>
            </a:r>
            <a:r>
              <a:rPr lang="en-US" altLang="zh-TW" sz="2200" dirty="0">
                <a:latin typeface="標楷體" panose="03000509000000000000" pitchFamily="65" charset="-120"/>
                <a:ea typeface="標楷體" panose="03000509000000000000" pitchFamily="65" charset="-120"/>
              </a:rPr>
              <a:t>PDF</a:t>
            </a:r>
            <a:r>
              <a:rPr lang="zh-TW" altLang="en-US" sz="2200" dirty="0">
                <a:latin typeface="標楷體" panose="03000509000000000000" pitchFamily="65" charset="-120"/>
                <a:ea typeface="標楷體" panose="03000509000000000000" pitchFamily="65" charset="-120"/>
              </a:rPr>
              <a:t>檔</a:t>
            </a:r>
            <a:br>
              <a:rPr lang="zh-TW" altLang="en-US" sz="2200" dirty="0">
                <a:latin typeface="標楷體" panose="03000509000000000000" pitchFamily="65" charset="-120"/>
                <a:ea typeface="標楷體" panose="03000509000000000000" pitchFamily="65" charset="-120"/>
              </a:rPr>
            </a:b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檔名：編號</a:t>
            </a:r>
            <a:r>
              <a:rPr lang="en-US" altLang="zh-TW" sz="2200" dirty="0">
                <a:latin typeface="標楷體" panose="03000509000000000000" pitchFamily="65" charset="-120"/>
                <a:ea typeface="標楷體" panose="03000509000000000000" pitchFamily="65" charset="-120"/>
              </a:rPr>
              <a:t>OOO</a:t>
            </a:r>
            <a:r>
              <a:rPr lang="zh-TW" altLang="en-US" sz="2200" dirty="0">
                <a:latin typeface="標楷體" panose="03000509000000000000" pitchFamily="65" charset="-120"/>
                <a:ea typeface="標楷體" panose="03000509000000000000" pitchFamily="65" charset="-120"/>
              </a:rPr>
              <a:t>社</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資源管理</a:t>
            </a:r>
            <a:r>
              <a:rPr lang="en-US" altLang="zh-TW" sz="2200" dirty="0">
                <a:latin typeface="標楷體" panose="03000509000000000000" pitchFamily="65" charset="-120"/>
                <a:ea typeface="標楷體" panose="03000509000000000000" pitchFamily="65" charset="-120"/>
              </a:rPr>
              <a:t>)</a:t>
            </a:r>
          </a:p>
          <a:p>
            <a:pPr marL="0" lvl="0" indent="0">
              <a:buNone/>
            </a:pPr>
            <a:r>
              <a:rPr lang="en-US" altLang="zh-TW" sz="2200" dirty="0">
                <a:latin typeface="標楷體" panose="03000509000000000000" pitchFamily="65" charset="-120"/>
                <a:ea typeface="標楷體" panose="03000509000000000000" pitchFamily="65" charset="-120"/>
              </a:rPr>
              <a:t>3. </a:t>
            </a:r>
            <a:r>
              <a:rPr lang="zh-TW" altLang="en-US" sz="2200" dirty="0">
                <a:latin typeface="標楷體" panose="03000509000000000000" pitchFamily="65" charset="-120"/>
                <a:ea typeface="標楷體" panose="03000509000000000000" pitchFamily="65" charset="-120"/>
              </a:rPr>
              <a:t>社團活動績效統整為一個</a:t>
            </a:r>
            <a:r>
              <a:rPr lang="en-US" altLang="zh-TW" sz="2200" dirty="0">
                <a:latin typeface="標楷體" panose="03000509000000000000" pitchFamily="65" charset="-120"/>
                <a:ea typeface="標楷體" panose="03000509000000000000" pitchFamily="65" charset="-120"/>
              </a:rPr>
              <a:t>PDF</a:t>
            </a:r>
            <a:r>
              <a:rPr lang="zh-TW" altLang="en-US" sz="2200" dirty="0">
                <a:latin typeface="標楷體" panose="03000509000000000000" pitchFamily="65" charset="-120"/>
                <a:ea typeface="標楷體" panose="03000509000000000000" pitchFamily="65" charset="-120"/>
              </a:rPr>
              <a:t>檔</a:t>
            </a:r>
          </a:p>
          <a:p>
            <a:pPr marL="0" lvl="0" indent="0">
              <a:buNone/>
            </a:pPr>
            <a:r>
              <a:rPr lang="zh-TW" altLang="en-US" sz="2200" dirty="0">
                <a:latin typeface="標楷體" panose="03000509000000000000" pitchFamily="65" charset="-120"/>
                <a:ea typeface="標楷體" panose="03000509000000000000" pitchFamily="65" charset="-120"/>
              </a:rPr>
              <a:t>   </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檔名：編號</a:t>
            </a:r>
            <a:r>
              <a:rPr lang="en-US" altLang="zh-TW" sz="2200" dirty="0">
                <a:latin typeface="標楷體" panose="03000509000000000000" pitchFamily="65" charset="-120"/>
                <a:ea typeface="標楷體" panose="03000509000000000000" pitchFamily="65" charset="-120"/>
              </a:rPr>
              <a:t>OOO</a:t>
            </a:r>
            <a:r>
              <a:rPr lang="zh-TW" altLang="en-US" sz="2200" dirty="0">
                <a:latin typeface="標楷體" panose="03000509000000000000" pitchFamily="65" charset="-120"/>
                <a:ea typeface="標楷體" panose="03000509000000000000" pitchFamily="65" charset="-120"/>
              </a:rPr>
              <a:t>社</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社團活動績效</a:t>
            </a:r>
            <a:r>
              <a:rPr lang="en-US" altLang="zh-TW" sz="22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10324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534609" y="541179"/>
            <a:ext cx="1864345"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3000" dirty="0">
                <a:latin typeface="標楷體" panose="03000509000000000000" pitchFamily="65" charset="-120"/>
                <a:ea typeface="標楷體" panose="03000509000000000000" pitchFamily="65" charset="-120"/>
              </a:rPr>
              <a:t>評鑑上傳格式</a:t>
            </a:r>
            <a:endParaRPr sz="30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6" name="Google Shape;134;p21">
            <a:extLst>
              <a:ext uri="{FF2B5EF4-FFF2-40B4-BE49-F238E27FC236}">
                <a16:creationId xmlns:a16="http://schemas.microsoft.com/office/drawing/2014/main" id="{D6D9C2E7-BFEE-4333-867E-2CBDA50E87BF}"/>
              </a:ext>
            </a:extLst>
          </p:cNvPr>
          <p:cNvSpPr txBox="1">
            <a:spLocks/>
          </p:cNvSpPr>
          <p:nvPr/>
        </p:nvSpPr>
        <p:spPr>
          <a:xfrm>
            <a:off x="2636883" y="541179"/>
            <a:ext cx="5829385" cy="39037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1pPr>
            <a:lvl2pPr marL="914400" marR="0" lvl="1"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2pPr>
            <a:lvl3pPr marL="1371600" marR="0" lvl="2"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3pPr>
            <a:lvl4pPr marL="1828800" marR="0" lvl="3"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4pPr>
            <a:lvl5pPr marL="2286000" marR="0" lvl="4"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5pPr>
            <a:lvl6pPr marL="2743200" marR="0" lvl="5"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6pPr>
            <a:lvl7pPr marL="3200400" marR="0" lvl="6"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7pPr>
            <a:lvl8pPr marL="3657600" marR="0" lvl="7"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8pPr>
            <a:lvl9pPr marL="4114800" marR="0" lvl="8" indent="-342900" algn="l" rtl="0">
              <a:lnSpc>
                <a:spcPct val="100000"/>
              </a:lnSpc>
              <a:spcBef>
                <a:spcPts val="0"/>
              </a:spcBef>
              <a:spcAft>
                <a:spcPts val="0"/>
              </a:spcAft>
              <a:buClr>
                <a:schemeClr val="dk1"/>
              </a:buClr>
              <a:buSzPts val="1800"/>
              <a:buFont typeface="Tinos"/>
              <a:buChar char="■"/>
              <a:defRPr sz="1800" b="0" i="0" u="none" strike="noStrike" cap="none">
                <a:solidFill>
                  <a:schemeClr val="dk1"/>
                </a:solidFill>
                <a:latin typeface="Tinos"/>
                <a:ea typeface="Tinos"/>
                <a:cs typeface="Tinos"/>
                <a:sym typeface="Tinos"/>
              </a:defRPr>
            </a:lvl9pPr>
          </a:lstStyle>
          <a:p>
            <a:pPr marL="0" lvl="0" indent="0">
              <a:lnSpc>
                <a:spcPct val="150000"/>
              </a:lnSpc>
              <a:buNone/>
            </a:pPr>
            <a:r>
              <a:rPr lang="zh-TW" altLang="en-US" sz="2200" dirty="0">
                <a:latin typeface="標楷體" panose="03000509000000000000" pitchFamily="65" charset="-120"/>
                <a:ea typeface="標楷體" panose="03000509000000000000" pitchFamily="65" charset="-120"/>
              </a:rPr>
              <a:t>共通性及社團活動績效：</a:t>
            </a:r>
          </a:p>
          <a:p>
            <a:pPr marL="0" lvl="0" indent="0">
              <a:lnSpc>
                <a:spcPct val="150000"/>
              </a:lnSpc>
              <a:buNone/>
            </a:pPr>
            <a:r>
              <a:rPr lang="zh-TW" altLang="en-US" sz="2200" dirty="0">
                <a:latin typeface="標楷體" panose="03000509000000000000" pitchFamily="65" charset="-120"/>
                <a:ea typeface="標楷體" panose="03000509000000000000" pitchFamily="65" charset="-120"/>
              </a:rPr>
              <a:t>*「組織運作」、「資源管理」「社團活動績</a:t>
            </a:r>
            <a:endParaRPr lang="en-US" altLang="zh-TW" sz="2200" dirty="0">
              <a:latin typeface="標楷體" panose="03000509000000000000" pitchFamily="65" charset="-120"/>
              <a:ea typeface="標楷體" panose="03000509000000000000" pitchFamily="65" charset="-120"/>
            </a:endParaRPr>
          </a:p>
          <a:p>
            <a:pPr marL="0" lvl="0" indent="0">
              <a:lnSpc>
                <a:spcPct val="150000"/>
              </a:lnSpc>
              <a:buNone/>
            </a:pPr>
            <a:r>
              <a:rPr lang="zh-TW" altLang="en-US" sz="2200" dirty="0">
                <a:latin typeface="標楷體" panose="03000509000000000000" pitchFamily="65" charset="-120"/>
                <a:ea typeface="標楷體" panose="03000509000000000000" pitchFamily="65" charset="-120"/>
              </a:rPr>
              <a:t>  效」檔案容量各上限</a:t>
            </a:r>
            <a:r>
              <a:rPr lang="en-US" altLang="zh-TW" sz="2200" dirty="0">
                <a:solidFill>
                  <a:srgbClr val="FF0000"/>
                </a:solidFill>
                <a:latin typeface="標楷體" panose="03000509000000000000" pitchFamily="65" charset="-120"/>
                <a:ea typeface="標楷體" panose="03000509000000000000" pitchFamily="65" charset="-120"/>
              </a:rPr>
              <a:t>100MB</a:t>
            </a:r>
            <a:r>
              <a:rPr lang="zh-TW" altLang="en-US" sz="2200" dirty="0">
                <a:latin typeface="標楷體" panose="03000509000000000000" pitchFamily="65" charset="-120"/>
                <a:ea typeface="標楷體" panose="03000509000000000000" pitchFamily="65" charset="-120"/>
              </a:rPr>
              <a:t>，檔案格式限</a:t>
            </a:r>
            <a:r>
              <a:rPr lang="en-US" altLang="zh-TW" sz="2200" dirty="0">
                <a:solidFill>
                  <a:srgbClr val="FF0000"/>
                </a:solidFill>
                <a:latin typeface="標楷體" panose="03000509000000000000" pitchFamily="65" charset="-120"/>
                <a:ea typeface="標楷體" panose="03000509000000000000" pitchFamily="65" charset="-120"/>
              </a:rPr>
              <a:t>PDF</a:t>
            </a:r>
          </a:p>
          <a:p>
            <a:pPr marL="0" lvl="0" indent="0">
              <a:lnSpc>
                <a:spcPct val="150000"/>
              </a:lnSpc>
              <a:buNone/>
            </a:pPr>
            <a:r>
              <a:rPr lang="zh-TW" altLang="en-US" sz="2200" dirty="0">
                <a:solidFill>
                  <a:srgbClr val="FF0000"/>
                </a:solidFill>
                <a:latin typeface="標楷體" panose="03000509000000000000" pitchFamily="65" charset="-120"/>
                <a:ea typeface="標楷體" panose="03000509000000000000" pitchFamily="65" charset="-120"/>
              </a:rPr>
              <a:t>  檔</a:t>
            </a:r>
            <a:r>
              <a:rPr lang="en-US" altLang="zh-TW" sz="2200" dirty="0">
                <a:solidFill>
                  <a:srgbClr val="0070C0"/>
                </a:solidFill>
                <a:latin typeface="標楷體" panose="03000509000000000000" pitchFamily="65" charset="-120"/>
                <a:ea typeface="標楷體" panose="03000509000000000000" pitchFamily="65" charset="-120"/>
              </a:rPr>
              <a:t>(</a:t>
            </a:r>
            <a:r>
              <a:rPr lang="zh-TW" altLang="en-US" sz="2200" dirty="0">
                <a:solidFill>
                  <a:srgbClr val="0070C0"/>
                </a:solidFill>
                <a:latin typeface="標楷體" panose="03000509000000000000" pitchFamily="65" charset="-120"/>
                <a:ea typeface="標楷體" panose="03000509000000000000" pitchFamily="65" charset="-120"/>
              </a:rPr>
              <a:t>以上三個檔案請編列目錄</a:t>
            </a:r>
            <a:r>
              <a:rPr lang="en-US" altLang="zh-TW" sz="2200" dirty="0">
                <a:solidFill>
                  <a:srgbClr val="0070C0"/>
                </a:solidFill>
                <a:latin typeface="標楷體" panose="03000509000000000000" pitchFamily="65" charset="-120"/>
                <a:ea typeface="標楷體" panose="03000509000000000000" pitchFamily="65" charset="-120"/>
              </a:rPr>
              <a:t>)</a:t>
            </a:r>
          </a:p>
          <a:p>
            <a:pPr marL="0" lvl="0" indent="0">
              <a:lnSpc>
                <a:spcPct val="150000"/>
              </a:lnSpc>
              <a:buNone/>
            </a:pPr>
            <a:r>
              <a:rPr lang="zh-TW" altLang="en-US" sz="2200" dirty="0">
                <a:solidFill>
                  <a:srgbClr val="FF0000"/>
                </a:solidFill>
                <a:latin typeface="標楷體" panose="03000509000000000000" pitchFamily="65" charset="-120"/>
                <a:ea typeface="標楷體" panose="03000509000000000000" pitchFamily="65" charset="-120"/>
              </a:rPr>
              <a:t>**檔案一旦上傳即無法修改，請確認後再上傳</a:t>
            </a:r>
            <a:endParaRPr lang="en-US" altLang="zh-TW" sz="2200" dirty="0">
              <a:solidFill>
                <a:srgbClr val="FF0000"/>
              </a:solidFill>
              <a:latin typeface="標楷體" panose="03000509000000000000" pitchFamily="65" charset="-120"/>
              <a:ea typeface="標楷體" panose="03000509000000000000" pitchFamily="65" charset="-120"/>
            </a:endParaRPr>
          </a:p>
          <a:p>
            <a:pPr marL="0" lvl="0" indent="0">
              <a:lnSpc>
                <a:spcPct val="150000"/>
              </a:lnSpc>
              <a:buNone/>
            </a:pPr>
            <a:r>
              <a:rPr lang="zh-TW" altLang="en-US" sz="2200" dirty="0">
                <a:solidFill>
                  <a:srgbClr val="FF0000"/>
                </a:solidFill>
                <a:latin typeface="標楷體" panose="03000509000000000000" pitchFamily="65" charset="-120"/>
                <a:ea typeface="標楷體" panose="03000509000000000000" pitchFamily="65" charset="-120"/>
              </a:rPr>
              <a:t>**檔名請依照格式，若檔名錯誤將酌予扣分</a:t>
            </a:r>
            <a:endParaRPr lang="en-US" altLang="zh-TW" sz="2200" dirty="0">
              <a:solidFill>
                <a:srgbClr val="FF0000"/>
              </a:solidFill>
              <a:latin typeface="標楷體" panose="03000509000000000000" pitchFamily="65" charset="-120"/>
              <a:ea typeface="標楷體" panose="03000509000000000000" pitchFamily="65" charset="-120"/>
            </a:endParaRPr>
          </a:p>
          <a:p>
            <a:pPr marL="0" lvl="0" indent="0">
              <a:lnSpc>
                <a:spcPct val="150000"/>
              </a:lnSpc>
              <a:buNone/>
            </a:pPr>
            <a:r>
              <a:rPr lang="zh-TW" altLang="en-US" sz="2200" dirty="0">
                <a:latin typeface="標楷體" panose="03000509000000000000" pitchFamily="65" charset="-120"/>
                <a:ea typeface="標楷體" panose="03000509000000000000" pitchFamily="65" charset="-120"/>
              </a:rPr>
              <a:t>  </a:t>
            </a:r>
            <a:endParaRPr lang="en-US" altLang="zh-TW" sz="2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28096851"/>
      </p:ext>
    </p:extLst>
  </p:cSld>
  <p:clrMapOvr>
    <a:masterClrMapping/>
  </p:clrMapOvr>
</p:sld>
</file>

<file path=ppt/theme/theme1.xml><?xml version="1.0" encoding="utf-8"?>
<a:theme xmlns:a="http://schemas.openxmlformats.org/drawingml/2006/main" name="Ophelia template">
  <a:themeElements>
    <a:clrScheme name="Custom 347">
      <a:dk1>
        <a:srgbClr val="4D4A56"/>
      </a:dk1>
      <a:lt1>
        <a:srgbClr val="FFFFFF"/>
      </a:lt1>
      <a:dk2>
        <a:srgbClr val="888394"/>
      </a:dk2>
      <a:lt2>
        <a:srgbClr val="E7E7EC"/>
      </a:lt2>
      <a:accent1>
        <a:srgbClr val="ECC1C8"/>
      </a:accent1>
      <a:accent2>
        <a:srgbClr val="E48DA3"/>
      </a:accent2>
      <a:accent3>
        <a:srgbClr val="AEA4CC"/>
      </a:accent3>
      <a:accent4>
        <a:srgbClr val="8F86AC"/>
      </a:accent4>
      <a:accent5>
        <a:srgbClr val="F0DFAE"/>
      </a:accent5>
      <a:accent6>
        <a:srgbClr val="E0B88E"/>
      </a:accent6>
      <a:hlink>
        <a:srgbClr val="4D4A5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3155</Words>
  <Application>Microsoft Office PowerPoint</Application>
  <PresentationFormat>如螢幕大小 (16:9)</PresentationFormat>
  <Paragraphs>383</Paragraphs>
  <Slides>33</Slides>
  <Notes>33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33</vt:i4>
      </vt:variant>
    </vt:vector>
  </HeadingPairs>
  <TitlesOfParts>
    <vt:vector size="41" baseType="lpstr">
      <vt:lpstr>標楷體</vt:lpstr>
      <vt:lpstr>Tinos</vt:lpstr>
      <vt:lpstr>Calibri</vt:lpstr>
      <vt:lpstr>Playfair Display</vt:lpstr>
      <vt:lpstr>Abel</vt:lpstr>
      <vt:lpstr>Arial</vt:lpstr>
      <vt:lpstr>Roboto</vt:lpstr>
      <vt:lpstr>Ophelia template</vt:lpstr>
      <vt:lpstr>114年學生社團 評鑑簡報</vt:lpstr>
      <vt:lpstr>評鑑注意 事項</vt:lpstr>
      <vt:lpstr>評鑑對象</vt:lpstr>
      <vt:lpstr>評鑑內容時段</vt:lpstr>
      <vt:lpstr>評鑑形式</vt:lpstr>
      <vt:lpstr>評鑑形式</vt:lpstr>
      <vt:lpstr>評鑑形式</vt:lpstr>
      <vt:lpstr>評鑑上傳格式</vt:lpstr>
      <vt:lpstr>評鑑上傳格式</vt:lpstr>
      <vt:lpstr>評鑑上傳 網站及期限</vt:lpstr>
      <vt:lpstr>PowerPoint 簡報</vt:lpstr>
      <vt:lpstr>*若於評鑑日期後還有活動欲舉辦，可將籌  備活動的前置作業資料於此呈現 *請勿上傳“機密"個人資料，如身分證字  號、出生年月日等；如有此等資料必須上  傳，請先移除後再行上傳。 </vt:lpstr>
      <vt:lpstr>PowerPoint 簡報</vt:lpstr>
      <vt:lpstr>PowerPoint 簡報</vt:lpstr>
      <vt:lpstr>PowerPoint 簡報</vt:lpstr>
      <vt:lpstr>獎勵辦法</vt:lpstr>
      <vt:lpstr>若不參加或評鑑不及格 無故未參加評鑑或評鑑分數不及格(總平均成績五十九分以下)之系學會及社團，停止下學年補助經費及公用場地器材設備之借用，連續兩年評鑑成績為不及格者，依程序予以撤銷登記。  若經撤銷登記後想重新成立社團/系學會，須送件至社審會完成成立預備性社團/系學會程序。</vt:lpstr>
      <vt:lpstr>社辦選擇權 114年社團評鑑活動獲得特優獎之社團  可選擇與未達甲等之社團互換社辦 請各社團審慎準備評鑑資料 更換社辦時間為114學年開學前二週內完成</vt:lpstr>
      <vt:lpstr>評鑑期程表</vt:lpstr>
      <vt:lpstr>活動日程表  </vt:lpstr>
      <vt:lpstr>112年全社評評審建議</vt:lpstr>
      <vt:lpstr>112年全社評評審建議</vt:lpstr>
      <vt:lpstr>112年全社評評審建議</vt:lpstr>
      <vt:lpstr>112年全社評評審建議</vt:lpstr>
      <vt:lpstr>112年全社評評審建議</vt:lpstr>
      <vt:lpstr>113年社團 評鑑分組</vt:lpstr>
      <vt:lpstr>114年社團 評鑑分組</vt:lpstr>
      <vt:lpstr>114年社團 評鑑分組</vt:lpstr>
      <vt:lpstr>114年社團 評鑑分組</vt:lpstr>
      <vt:lpstr>114年社團 評鑑分組</vt:lpstr>
      <vt:lpstr>114年社團 評鑑分組</vt:lpstr>
      <vt:lpstr>114年社團 評鑑分組</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CHANG ARIES</cp:lastModifiedBy>
  <cp:revision>91</cp:revision>
  <dcterms:modified xsi:type="dcterms:W3CDTF">2025-03-10T07:17:13Z</dcterms:modified>
</cp:coreProperties>
</file>